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50"/>
  </p:notesMasterIdLst>
  <p:sldIdLst>
    <p:sldId id="281" r:id="rId2"/>
    <p:sldId id="289" r:id="rId3"/>
    <p:sldId id="303" r:id="rId4"/>
    <p:sldId id="377" r:id="rId5"/>
    <p:sldId id="378" r:id="rId6"/>
    <p:sldId id="379" r:id="rId7"/>
    <p:sldId id="380" r:id="rId8"/>
    <p:sldId id="381" r:id="rId9"/>
    <p:sldId id="382" r:id="rId10"/>
    <p:sldId id="388" r:id="rId11"/>
    <p:sldId id="389" r:id="rId12"/>
    <p:sldId id="383" r:id="rId13"/>
    <p:sldId id="386" r:id="rId14"/>
    <p:sldId id="387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10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18" r:id="rId41"/>
    <p:sldId id="419" r:id="rId42"/>
    <p:sldId id="420" r:id="rId43"/>
    <p:sldId id="421" r:id="rId44"/>
    <p:sldId id="422" r:id="rId45"/>
    <p:sldId id="423" r:id="rId46"/>
    <p:sldId id="424" r:id="rId47"/>
    <p:sldId id="425" r:id="rId48"/>
    <p:sldId id="426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6BB00"/>
    <a:srgbClr val="CC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1" autoAdjust="0"/>
    <p:restoredTop sz="94610" autoAdjust="0"/>
  </p:normalViewPr>
  <p:slideViewPr>
    <p:cSldViewPr>
      <p:cViewPr>
        <p:scale>
          <a:sx n="85" d="100"/>
          <a:sy n="85" d="100"/>
        </p:scale>
        <p:origin x="-1387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58B4F-0AE0-4593-B183-5D6237B7C845}" type="datetimeFigureOut">
              <a:rPr lang="ru-RU" smtClean="0"/>
              <a:pPr/>
              <a:t>18.12.2015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33B45-7560-4628-AA56-6C4B2D1D4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65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18.12.2015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18.12.2015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18.12.2015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4E0128-942C-452B-9F58-367783E16F27}" type="datetimeFigureOut">
              <a:rPr lang="ru-RU" smtClean="0"/>
              <a:pPr/>
              <a:t>18.12.2015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slow" advClick="0" advTm="4000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F4E0128-942C-452B-9F58-367783E16F27}" type="datetimeFigureOut">
              <a:rPr lang="ru-RU" smtClean="0"/>
              <a:pPr/>
              <a:t>18.12.2015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C39CD5E-839E-47C5-A5B1-D78E6CB38F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 spd="slow" advClick="0" advTm="4000">
    <p:strips dir="ru"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file:///F:\&#1042;&#1042;%20&#1052;&#1042;&#1044;%20&#1056;&#1060;\123.mp3" TargetMode="External"/><Relationship Id="rId1" Type="http://schemas.microsoft.com/office/2007/relationships/media" Target="file:///F:\&#1042;&#1042;%20&#1052;&#1042;&#1044;%20&#1056;&#1060;\123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4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11" Type="http://schemas.openxmlformats.org/officeDocument/2006/relationships/image" Target="../media/image4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12" Type="http://schemas.openxmlformats.org/officeDocument/2006/relationships/image" Target="../media/image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4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12" Type="http://schemas.openxmlformats.org/officeDocument/2006/relationships/image" Target="../media/image133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10" Type="http://schemas.openxmlformats.org/officeDocument/2006/relationships/image" Target="../media/image4.jpe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11" Type="http://schemas.openxmlformats.org/officeDocument/2006/relationships/image" Target="../media/image4.jpeg"/><Relationship Id="rId5" Type="http://schemas.openxmlformats.org/officeDocument/2006/relationships/image" Target="../media/image176.jpeg"/><Relationship Id="rId10" Type="http://schemas.openxmlformats.org/officeDocument/2006/relationships/image" Target="../media/image181.jp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Relationship Id="rId9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Relationship Id="rId9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image" Target="../media/image215.jpeg"/><Relationship Id="rId7" Type="http://schemas.openxmlformats.org/officeDocument/2006/relationships/image" Target="../media/image219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Relationship Id="rId9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22.jpeg"/><Relationship Id="rId7" Type="http://schemas.openxmlformats.org/officeDocument/2006/relationships/image" Target="../media/image226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32.jpeg"/><Relationship Id="rId7" Type="http://schemas.openxmlformats.org/officeDocument/2006/relationships/image" Target="../media/image236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13" Type="http://schemas.openxmlformats.org/officeDocument/2006/relationships/image" Target="../media/image248.jpeg"/><Relationship Id="rId3" Type="http://schemas.openxmlformats.org/officeDocument/2006/relationships/image" Target="../media/image238.jpeg"/><Relationship Id="rId7" Type="http://schemas.openxmlformats.org/officeDocument/2006/relationships/image" Target="../media/image242.jpeg"/><Relationship Id="rId12" Type="http://schemas.openxmlformats.org/officeDocument/2006/relationships/image" Target="../media/image247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eg"/><Relationship Id="rId11" Type="http://schemas.openxmlformats.org/officeDocument/2006/relationships/image" Target="../media/image246.jpeg"/><Relationship Id="rId5" Type="http://schemas.openxmlformats.org/officeDocument/2006/relationships/image" Target="../media/image240.jpeg"/><Relationship Id="rId10" Type="http://schemas.openxmlformats.org/officeDocument/2006/relationships/image" Target="../media/image245.jpeg"/><Relationship Id="rId4" Type="http://schemas.openxmlformats.org/officeDocument/2006/relationships/image" Target="../media/image239.jpeg"/><Relationship Id="rId9" Type="http://schemas.openxmlformats.org/officeDocument/2006/relationships/image" Target="../media/image244.jpeg"/><Relationship Id="rId1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eg"/><Relationship Id="rId3" Type="http://schemas.openxmlformats.org/officeDocument/2006/relationships/image" Target="../media/image251.jpeg"/><Relationship Id="rId7" Type="http://schemas.openxmlformats.org/officeDocument/2006/relationships/image" Target="../media/image255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jpeg"/><Relationship Id="rId5" Type="http://schemas.openxmlformats.org/officeDocument/2006/relationships/image" Target="../media/image253.jpeg"/><Relationship Id="rId10" Type="http://schemas.openxmlformats.org/officeDocument/2006/relationships/image" Target="../media/image4.jpeg"/><Relationship Id="rId4" Type="http://schemas.openxmlformats.org/officeDocument/2006/relationships/image" Target="../media/image252.jpeg"/><Relationship Id="rId9" Type="http://schemas.openxmlformats.org/officeDocument/2006/relationships/image" Target="../media/image2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6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jpeg"/><Relationship Id="rId3" Type="http://schemas.openxmlformats.org/officeDocument/2006/relationships/image" Target="../media/image262.jpeg"/><Relationship Id="rId7" Type="http://schemas.openxmlformats.org/officeDocument/2006/relationships/image" Target="../media/image266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4" Type="http://schemas.openxmlformats.org/officeDocument/2006/relationships/image" Target="../media/image263.jpeg"/><Relationship Id="rId9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5.jpeg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4.jpeg"/><Relationship Id="rId11" Type="http://schemas.openxmlformats.org/officeDocument/2006/relationships/image" Target="../media/image279.jpeg"/><Relationship Id="rId5" Type="http://schemas.openxmlformats.org/officeDocument/2006/relationships/image" Target="../media/image273.jpeg"/><Relationship Id="rId10" Type="http://schemas.openxmlformats.org/officeDocument/2006/relationships/image" Target="../media/image278.jpeg"/><Relationship Id="rId4" Type="http://schemas.openxmlformats.org/officeDocument/2006/relationships/image" Target="../media/image272.emf"/><Relationship Id="rId9" Type="http://schemas.openxmlformats.org/officeDocument/2006/relationships/image" Target="../media/image27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8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1.jpeg"/><Relationship Id="rId5" Type="http://schemas.openxmlformats.org/officeDocument/2006/relationships/image" Target="../media/image280.jpeg"/><Relationship Id="rId4" Type="http://schemas.openxmlformats.org/officeDocument/2006/relationships/image" Target="../media/image27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jpeg"/><Relationship Id="rId5" Type="http://schemas.openxmlformats.org/officeDocument/2006/relationships/image" Target="../media/image283.jpeg"/><Relationship Id="rId4" Type="http://schemas.openxmlformats.org/officeDocument/2006/relationships/image" Target="../media/image272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28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5.jpeg"/><Relationship Id="rId11" Type="http://schemas.openxmlformats.org/officeDocument/2006/relationships/image" Target="../media/image4.jpeg"/><Relationship Id="rId5" Type="http://schemas.openxmlformats.org/officeDocument/2006/relationships/image" Target="../media/image284.jpeg"/><Relationship Id="rId10" Type="http://schemas.openxmlformats.org/officeDocument/2006/relationships/image" Target="../media/image289.jpeg"/><Relationship Id="rId4" Type="http://schemas.openxmlformats.org/officeDocument/2006/relationships/image" Target="../media/image272.emf"/><Relationship Id="rId9" Type="http://schemas.openxmlformats.org/officeDocument/2006/relationships/image" Target="../media/image28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jpeg"/><Relationship Id="rId13" Type="http://schemas.openxmlformats.org/officeDocument/2006/relationships/image" Target="../media/image298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292.jpeg"/><Relationship Id="rId12" Type="http://schemas.openxmlformats.org/officeDocument/2006/relationships/image" Target="../media/image29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1.jpeg"/><Relationship Id="rId11" Type="http://schemas.openxmlformats.org/officeDocument/2006/relationships/image" Target="../media/image296.jpeg"/><Relationship Id="rId5" Type="http://schemas.openxmlformats.org/officeDocument/2006/relationships/image" Target="../media/image290.jpeg"/><Relationship Id="rId10" Type="http://schemas.openxmlformats.org/officeDocument/2006/relationships/image" Target="../media/image295.jpeg"/><Relationship Id="rId4" Type="http://schemas.openxmlformats.org/officeDocument/2006/relationships/image" Target="../media/image272.emf"/><Relationship Id="rId9" Type="http://schemas.openxmlformats.org/officeDocument/2006/relationships/image" Target="../media/image294.jpeg"/><Relationship Id="rId1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jpeg"/><Relationship Id="rId13" Type="http://schemas.openxmlformats.org/officeDocument/2006/relationships/image" Target="../media/image4.jpeg"/><Relationship Id="rId3" Type="http://schemas.openxmlformats.org/officeDocument/2006/relationships/oleObject" Target="../embeddings/oleObject6.bin"/><Relationship Id="rId7" Type="http://schemas.openxmlformats.org/officeDocument/2006/relationships/image" Target="../media/image301.jpeg"/><Relationship Id="rId12" Type="http://schemas.openxmlformats.org/officeDocument/2006/relationships/image" Target="../media/image30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0.jpeg"/><Relationship Id="rId11" Type="http://schemas.openxmlformats.org/officeDocument/2006/relationships/image" Target="../media/image305.jpeg"/><Relationship Id="rId5" Type="http://schemas.openxmlformats.org/officeDocument/2006/relationships/image" Target="../media/image299.jpeg"/><Relationship Id="rId10" Type="http://schemas.openxmlformats.org/officeDocument/2006/relationships/image" Target="../media/image304.jpeg"/><Relationship Id="rId4" Type="http://schemas.openxmlformats.org/officeDocument/2006/relationships/image" Target="../media/image272.emf"/><Relationship Id="rId9" Type="http://schemas.openxmlformats.org/officeDocument/2006/relationships/image" Target="../media/image30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30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8.jpeg"/><Relationship Id="rId5" Type="http://schemas.openxmlformats.org/officeDocument/2006/relationships/image" Target="../media/image307.jpeg"/><Relationship Id="rId4" Type="http://schemas.openxmlformats.org/officeDocument/2006/relationships/image" Target="../media/image272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jpeg"/><Relationship Id="rId3" Type="http://schemas.openxmlformats.org/officeDocument/2006/relationships/oleObject" Target="../embeddings/oleObject8.bin"/><Relationship Id="rId7" Type="http://schemas.openxmlformats.org/officeDocument/2006/relationships/image" Target="../media/image3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11.jpeg"/><Relationship Id="rId11" Type="http://schemas.openxmlformats.org/officeDocument/2006/relationships/image" Target="../media/image315.jpeg"/><Relationship Id="rId5" Type="http://schemas.openxmlformats.org/officeDocument/2006/relationships/image" Target="../media/image310.jpeg"/><Relationship Id="rId10" Type="http://schemas.openxmlformats.org/officeDocument/2006/relationships/image" Target="../media/image314.jpeg"/><Relationship Id="rId4" Type="http://schemas.openxmlformats.org/officeDocument/2006/relationships/image" Target="../media/image272.emf"/><Relationship Id="rId9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eg"/><Relationship Id="rId3" Type="http://schemas.openxmlformats.org/officeDocument/2006/relationships/oleObject" Target="../embeddings/oleObject9.bin"/><Relationship Id="rId7" Type="http://schemas.openxmlformats.org/officeDocument/2006/relationships/image" Target="../media/image3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6.jpeg"/><Relationship Id="rId11" Type="http://schemas.openxmlformats.org/officeDocument/2006/relationships/image" Target="../media/image321.jpeg"/><Relationship Id="rId5" Type="http://schemas.openxmlformats.org/officeDocument/2006/relationships/image" Target="../media/image4.jpeg"/><Relationship Id="rId10" Type="http://schemas.openxmlformats.org/officeDocument/2006/relationships/image" Target="../media/image320.jpeg"/><Relationship Id="rId4" Type="http://schemas.openxmlformats.org/officeDocument/2006/relationships/image" Target="../media/image272.emf"/><Relationship Id="rId9" Type="http://schemas.openxmlformats.org/officeDocument/2006/relationships/image" Target="../media/image3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4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4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733256"/>
            <a:ext cx="8496944" cy="76352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24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1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 descr="H:\ВВ МВД РФ\1. КУОО ВВ МВД РФ\Наклейки и др\эмблема КУАТ_ОДОН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04664"/>
            <a:ext cx="5544616" cy="5544616"/>
          </a:xfrm>
          <a:prstGeom prst="rect">
            <a:avLst/>
          </a:prstGeom>
          <a:noFill/>
        </p:spPr>
      </p:pic>
      <p:pic>
        <p:nvPicPr>
          <p:cNvPr id="3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04665"/>
            <a:ext cx="8367794" cy="5935964"/>
          </a:xfrm>
          <a:prstGeom prst="rect">
            <a:avLst/>
          </a:prstGeom>
          <a:noFill/>
        </p:spPr>
      </p:pic>
      <p:pic>
        <p:nvPicPr>
          <p:cNvPr id="1027" name="Picture 3" descr="H:\ВВ МВД РФ\1. КУОО ВВ МВД РФ\Наклейки и др\наклейка (организации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5733256"/>
            <a:ext cx="967941" cy="637102"/>
          </a:xfrm>
          <a:prstGeom prst="rect">
            <a:avLst/>
          </a:prstGeom>
          <a:noFill/>
        </p:spPr>
      </p:pic>
      <p:pic>
        <p:nvPicPr>
          <p:cNvPr id="1028" name="Picture 4" descr="C:\Users\admin\Documents\Герб техникум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5661248"/>
            <a:ext cx="517567" cy="683772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779912" y="5805264"/>
            <a:ext cx="1547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bg1"/>
                </a:solidFill>
              </a:rPr>
              <a:t>2015  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 descr="H:\7.0. КУОО ВВП\11. Эмблемы разные ....  (ноябрь 2014)\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5765941"/>
            <a:ext cx="792088" cy="560168"/>
          </a:xfrm>
          <a:prstGeom prst="rect">
            <a:avLst/>
          </a:prstGeom>
          <a:noFill/>
        </p:spPr>
      </p:pic>
      <p:pic>
        <p:nvPicPr>
          <p:cNvPr id="5" name="Picture 3" descr="H:\7.0. КУОО ВВП\11. Эмблемы разные ....  (ноябрь 2014)\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5661248"/>
            <a:ext cx="825123" cy="583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2145328"/>
      </p:ext>
    </p:extLst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539552" y="4869160"/>
            <a:ext cx="8111872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25-27.02.2015г. Ч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лены клуба и ветераны войск правопорядка выступили организаторами военно-патриотической игры «Курс молодого бойца», посвященной 70-й годовщине Победы в Великой Отечественной войне. На базе Центра внешкольной работы  учащиеся из 24 городских школ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Синарского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и Красногорского районов попробовали пройти несколько специально разработанных для них этапов: полосу препятствий, сборку-разборку автомата, метание гранаты, викторину на знание текстов военных песен и др. (охват – более 270 школьников различного возраста). 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7/2015 (53)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6" name="Picture 2" descr="H:\7.0. КУОО ВВП\9. ФОТО МЕРОПРИЯТИЙ ВВ\95. Зарница при музее им. Шевалева. 25, 27.02.2015\IMG_7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548680"/>
            <a:ext cx="3491880" cy="2618910"/>
          </a:xfrm>
          <a:prstGeom prst="rect">
            <a:avLst/>
          </a:prstGeom>
          <a:noFill/>
        </p:spPr>
      </p:pic>
      <p:pic>
        <p:nvPicPr>
          <p:cNvPr id="1027" name="Picture 3" descr="H:\7.0. КУОО ВВП\9. ФОТО МЕРОПРИЯТИЙ ВВ\95. Зарница при музее им. Шевалева. 25, 27.02.2015\IMG_7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3035829" cy="2276872"/>
          </a:xfrm>
          <a:prstGeom prst="rect">
            <a:avLst/>
          </a:prstGeom>
          <a:noFill/>
        </p:spPr>
      </p:pic>
      <p:pic>
        <p:nvPicPr>
          <p:cNvPr id="1028" name="Picture 4" descr="H:\7.0. КУОО ВВП\9. ФОТО МЕРОПРИЯТИЙ ВВ\95. Зарница при музее им. Шевалева. 25, 27.02.2015\IMG_72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1" y="476672"/>
            <a:ext cx="2112235" cy="1584176"/>
          </a:xfrm>
          <a:prstGeom prst="rect">
            <a:avLst/>
          </a:prstGeom>
          <a:noFill/>
        </p:spPr>
      </p:pic>
      <p:pic>
        <p:nvPicPr>
          <p:cNvPr id="1029" name="Picture 5" descr="H:\7.0. КУОО ВВП\9. ФОТО МЕРОПРИЯТИЙ ВВ\95. Зарница при музее им. Шевалева. 25, 27.02.2015\IMG_7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915562"/>
            <a:ext cx="1512168" cy="1134126"/>
          </a:xfrm>
          <a:prstGeom prst="rect">
            <a:avLst/>
          </a:prstGeom>
          <a:noFill/>
        </p:spPr>
      </p:pic>
      <p:pic>
        <p:nvPicPr>
          <p:cNvPr id="1030" name="Picture 6" descr="H:\7.0. КУОО ВВП\9. ФОТО МЕРОПРИЯТИЙ ВВ\95. Зарница при музее им. Шевалева. 25, 27.02.2015\IMG_72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2420888"/>
            <a:ext cx="2267744" cy="1700808"/>
          </a:xfrm>
          <a:prstGeom prst="rect">
            <a:avLst/>
          </a:prstGeom>
          <a:noFill/>
        </p:spPr>
      </p:pic>
      <p:pic>
        <p:nvPicPr>
          <p:cNvPr id="1031" name="Picture 7" descr="H:\7.0. КУОО ВВП\9. ФОТО МЕРОПРИЯТИЙ ВВ\95. Зарница при музее им. Шевалева. 25, 27.02.2015\IMG_7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76672"/>
            <a:ext cx="2448272" cy="1836204"/>
          </a:xfrm>
          <a:prstGeom prst="rect">
            <a:avLst/>
          </a:prstGeom>
          <a:noFill/>
        </p:spPr>
      </p:pic>
      <p:pic>
        <p:nvPicPr>
          <p:cNvPr id="1032" name="Picture 8" descr="H:\7.0. КУОО ВВП\9. ФОТО МЕРОПРИЯТИЙ ВВ\95. Зарница при музее им. Шевалева. 25, 27.02.2015\IMG_72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1" y="2405312"/>
            <a:ext cx="1224136" cy="1737383"/>
          </a:xfrm>
          <a:prstGeom prst="rect">
            <a:avLst/>
          </a:prstGeom>
          <a:noFill/>
        </p:spPr>
      </p:pic>
      <p:pic>
        <p:nvPicPr>
          <p:cNvPr id="12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539552" y="4869160"/>
            <a:ext cx="8111872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26.02.2015г.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В рамках Месячника защитника Отчества члены клуба и ветераны войск правопорядка провели Урок мужества для учащихся СОШ «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Рыбниковская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». Во время мероприятия школьники узнали о том, какие профессии и специальности можно освоить в Каменск-Уральском агропромышленном техникуме, многие из которых связаны с управлением и обслуживание различных транспортных средств, и поэтому очень ценятся в армии. Затем, всем желающим была предоставлена возможность собственноручно собрать и разобрать автомат, а также задать ветеранам войск правопорядка вопросы о службе в рядах РА (охват – более 40 чел.). 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8/2015 (54)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050" name="Picture 2" descr="H:\7.0. КУОО ВВП\9. ФОТО МЕРОПРИЯТИЙ ВВ\96. Урок мужества в Рыбниковской школе. 26.02.2015\YWdNSe9uc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3200356" cy="1800200"/>
          </a:xfrm>
          <a:prstGeom prst="rect">
            <a:avLst/>
          </a:prstGeom>
          <a:noFill/>
        </p:spPr>
      </p:pic>
      <p:pic>
        <p:nvPicPr>
          <p:cNvPr id="2051" name="Picture 3" descr="H:\7.0. КУОО ВВП\9. ФОТО МЕРОПРИЯТИЙ ВВ\96. Урок мужества в Рыбниковской школе. 26.02.2015\Lz5V2msrwx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348880"/>
            <a:ext cx="2688298" cy="1512168"/>
          </a:xfrm>
          <a:prstGeom prst="rect">
            <a:avLst/>
          </a:prstGeom>
          <a:noFill/>
        </p:spPr>
      </p:pic>
      <p:pic>
        <p:nvPicPr>
          <p:cNvPr id="2052" name="Picture 4" descr="H:\7.0. КУОО ВВП\9. ФОТО МЕРОПРИЯТИЙ ВВ\96. Урок мужества в Рыбниковской школе. 26.02.2015\kXQArw7rP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132856"/>
            <a:ext cx="3084601" cy="1735088"/>
          </a:xfrm>
          <a:prstGeom prst="rect">
            <a:avLst/>
          </a:prstGeom>
          <a:noFill/>
        </p:spPr>
      </p:pic>
      <p:pic>
        <p:nvPicPr>
          <p:cNvPr id="2053" name="Picture 5" descr="H:\7.0. КУОО ВВП\9. ФОТО МЕРОПРИЯТИЙ ВВ\96. Урок мужества в Рыбниковской школе. 26.02.2015\AWWczpm4Qp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3" y="476672"/>
            <a:ext cx="2816313" cy="1584176"/>
          </a:xfrm>
          <a:prstGeom prst="rect">
            <a:avLst/>
          </a:prstGeom>
          <a:noFill/>
        </p:spPr>
      </p:pic>
      <p:pic>
        <p:nvPicPr>
          <p:cNvPr id="2054" name="Picture 6" descr="H:\7.0. КУОО ВВП\9. ФОТО МЕРОПРИЯТИЙ ВВ\96. Урок мужества в Рыбниковской школе. 26.02.2015\3Ee7VDZrDO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476672"/>
            <a:ext cx="2048227" cy="1152128"/>
          </a:xfrm>
          <a:prstGeom prst="rect">
            <a:avLst/>
          </a:prstGeom>
          <a:noFill/>
        </p:spPr>
      </p:pic>
      <p:pic>
        <p:nvPicPr>
          <p:cNvPr id="2056" name="Picture 8" descr="H:\7.0. КУОО ВВП\9. ФОТО МЕРОПРИЯТИЙ ВВ\96. Урок мужества в Рыбниковской школе. 26.02.2015\6GuGmqGSpa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1700808"/>
            <a:ext cx="2307757" cy="1872208"/>
          </a:xfrm>
          <a:prstGeom prst="rect">
            <a:avLst/>
          </a:prstGeom>
          <a:noFill/>
        </p:spPr>
      </p:pic>
      <p:pic>
        <p:nvPicPr>
          <p:cNvPr id="11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539552" y="4725144"/>
            <a:ext cx="8111872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02.03.2015.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Совместное участие со студентами Каменск-Уральского агропромышленного техникума в Окружных Молодежных инклюзивных играх на базе городской школы        № 31. Данные игры были организованы с целью единения общества в вопросах доверия и взаимоуважения между молодыми людей с инвалидностью и их здоровыми сверстниками (охват: 8 команд участников, более 90 подростков  в возрасте 13–16 лет).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9/2015 (55)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051" name="Picture 3" descr="H:\7.0. КУОО ВВП\9. ФОТО МЕРОПРИЯТИЙ ВВ\97. Молодежные инклюзивные игры в шк. № 31. 02.03.2015\IMG_20150302_154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556792"/>
            <a:ext cx="3791405" cy="2843554"/>
          </a:xfrm>
          <a:prstGeom prst="rect">
            <a:avLst/>
          </a:prstGeom>
          <a:noFill/>
        </p:spPr>
      </p:pic>
      <p:pic>
        <p:nvPicPr>
          <p:cNvPr id="2052" name="Picture 4" descr="H:\7.0. КУОО ВВП\9. ФОТО МЕРОПРИЯТИЙ ВВ\97. Молодежные инклюзивные игры в шк. № 31. 02.03.2015\IMG_20150302_141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76672"/>
            <a:ext cx="2400267" cy="1800200"/>
          </a:xfrm>
          <a:prstGeom prst="rect">
            <a:avLst/>
          </a:prstGeom>
          <a:noFill/>
        </p:spPr>
      </p:pic>
      <p:pic>
        <p:nvPicPr>
          <p:cNvPr id="2053" name="Picture 5" descr="H:\7.0. КУОО ВВП\9. ФОТО МЕРОПРИЯТИЙ ВВ\97. Молодежные инклюзивные игры в шк. № 31. 02.03.2015\IMG_20150302_141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744924"/>
            <a:ext cx="2088232" cy="1566174"/>
          </a:xfrm>
          <a:prstGeom prst="rect">
            <a:avLst/>
          </a:prstGeom>
          <a:noFill/>
        </p:spPr>
      </p:pic>
      <p:pic>
        <p:nvPicPr>
          <p:cNvPr id="2055" name="Picture 7" descr="H:\7.0. КУОО ВВП\9. ФОТО МЕРОПРИЯТИЙ ВВ\97. Молодежные инклюзивные игры в шк. № 31. 02.03.2015\IMG_20150302_142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48680"/>
            <a:ext cx="2304256" cy="1728192"/>
          </a:xfrm>
          <a:prstGeom prst="rect">
            <a:avLst/>
          </a:prstGeom>
          <a:noFill/>
        </p:spPr>
      </p:pic>
      <p:pic>
        <p:nvPicPr>
          <p:cNvPr id="2057" name="Picture 9" descr="H:\7.0. КУОО ВВП\9. ФОТО МЕРОПРИЯТИЙ ВВ\97. Молодежные инклюзивные игры в шк. № 31. 02.03.2015\IMG_20150302_1420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548679"/>
            <a:ext cx="2016224" cy="2132099"/>
          </a:xfrm>
          <a:prstGeom prst="rect">
            <a:avLst/>
          </a:prstGeom>
          <a:noFill/>
        </p:spPr>
      </p:pic>
      <p:pic>
        <p:nvPicPr>
          <p:cNvPr id="15" name="Picture 6" descr="H:\7.0. КУОО ВВП\9. ФОТО МЕРОПРИЯТИЙ ВВ\97. Молодежные инклюзивные игры в шк. № 31. 02.03.2015\IMG_20150302_1424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348880"/>
            <a:ext cx="2711286" cy="2033464"/>
          </a:xfrm>
          <a:prstGeom prst="rect">
            <a:avLst/>
          </a:prstGeom>
          <a:noFill/>
        </p:spPr>
      </p:pic>
      <p:pic>
        <p:nvPicPr>
          <p:cNvPr id="16" name="Picture 2" descr="H:\7.0. КУОО ВВП\9. ФОТО МЕРОПРИЯТИЙ ВВ\97. Молодежные инклюзивные игры в шк. № 31. 02.03.2015\IMG_20150302_1421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476672"/>
            <a:ext cx="1674186" cy="2232248"/>
          </a:xfrm>
          <a:prstGeom prst="rect">
            <a:avLst/>
          </a:prstGeom>
          <a:noFill/>
        </p:spPr>
      </p:pic>
      <p:pic>
        <p:nvPicPr>
          <p:cNvPr id="12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08912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03.03.2015.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На общем собрании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Каменск-Уральской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общественной организации ветеранов войск правопорядка одному из наиболее активных членов военно-патриотического клуба – С.В. Козлову была выдана рекомендация для поступления в военное училище. Данный случай стал первым, когда воспитанник клуба удостоился такой чести. Данная С.В. Козлову рекомендация была согласована на заседании Бюро Свердловской областной общественной организации ветеранов и инвалидов ОВД И ВВ. 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10/2015 (56)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6" name="Picture 2" descr="H:\7.0. КУОО ВВП\9. ФОТО МЕРОПРИЯТИЙ ВВ\98. Рекомендация Козлову в военное училище. 03.03.2015\Рекомендация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3631" y="476672"/>
            <a:ext cx="2918449" cy="3960440"/>
          </a:xfrm>
          <a:prstGeom prst="rect">
            <a:avLst/>
          </a:prstGeom>
          <a:noFill/>
        </p:spPr>
      </p:pic>
      <p:pic>
        <p:nvPicPr>
          <p:cNvPr id="1027" name="Picture 3" descr="H:\7.0. КУОО ВВП\9. ФОТО МЕРОПРИЯТИЙ ВВ\98. Рекомендация Козлову в военное училище. 03.03.2015\С.В. Козл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476672"/>
            <a:ext cx="1872209" cy="2522524"/>
          </a:xfrm>
          <a:prstGeom prst="rect">
            <a:avLst/>
          </a:prstGeom>
          <a:noFill/>
        </p:spPr>
      </p:pic>
      <p:pic>
        <p:nvPicPr>
          <p:cNvPr id="1028" name="Picture 4" descr="H:\7.0. КУОО ВВП\9. ФОТО МЕРОПРИЯТИЙ ВВ\98. Рекомендация Козлову в военное училище. 03.03.2015\DSC00468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8204" y="2924944"/>
            <a:ext cx="2268250" cy="1512168"/>
          </a:xfrm>
          <a:prstGeom prst="rect">
            <a:avLst/>
          </a:prstGeom>
          <a:noFill/>
        </p:spPr>
      </p:pic>
      <p:pic>
        <p:nvPicPr>
          <p:cNvPr id="1029" name="Picture 5" descr="H:\7.0. КУОО ВВП\9. ФОТО МЕРОПРИЯТИЙ ВВ\98. Рекомендация Козлову в военное училище. 03.03.2015\IMG_6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700808"/>
            <a:ext cx="1632182" cy="1224136"/>
          </a:xfrm>
          <a:prstGeom prst="rect">
            <a:avLst/>
          </a:prstGeom>
          <a:noFill/>
        </p:spPr>
      </p:pic>
      <p:pic>
        <p:nvPicPr>
          <p:cNvPr id="1030" name="Picture 6" descr="H:\7.0. КУОО ВВП\9. ФОТО МЕРОПРИЯТИЙ ВВ\98. Рекомендация Козлову в военное училище. 03.03.2015\IMG_6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1766" y="476672"/>
            <a:ext cx="1632182" cy="1224136"/>
          </a:xfrm>
          <a:prstGeom prst="rect">
            <a:avLst/>
          </a:prstGeom>
          <a:noFill/>
        </p:spPr>
      </p:pic>
      <p:pic>
        <p:nvPicPr>
          <p:cNvPr id="1031" name="Picture 7" descr="H:\7.0. КУОО ВВП\9. ФОТО МЕРОПРИЯТИЙ ВВ\98. Рекомендация Козлову в военное училище. 03.03.2015\IMG_61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476672"/>
            <a:ext cx="1656184" cy="1242138"/>
          </a:xfrm>
          <a:prstGeom prst="rect">
            <a:avLst/>
          </a:prstGeom>
          <a:noFill/>
        </p:spPr>
      </p:pic>
      <p:pic>
        <p:nvPicPr>
          <p:cNvPr id="1032" name="Picture 8" descr="H:\7.0. КУОО ВВП\9. ФОТО МЕРОПРИЯТИЙ ВВ\98. Рекомендация Козлову в военное училище. 03.03.2015\IMG_61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1700808"/>
            <a:ext cx="1632181" cy="1224136"/>
          </a:xfrm>
          <a:prstGeom prst="rect">
            <a:avLst/>
          </a:prstGeom>
          <a:noFill/>
        </p:spPr>
      </p:pic>
      <p:pic>
        <p:nvPicPr>
          <p:cNvPr id="1033" name="Picture 9" descr="H:\7.0. КУОО ВВП\9. ФОТО МЕРОПРИЯТИЙ ВВ\98. Рекомендация Козлову в военное училище. 03.03.2015\IMG_61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5" y="2996952"/>
            <a:ext cx="1907703" cy="1430777"/>
          </a:xfrm>
          <a:prstGeom prst="rect">
            <a:avLst/>
          </a:prstGeom>
          <a:noFill/>
        </p:spPr>
      </p:pic>
      <p:pic>
        <p:nvPicPr>
          <p:cNvPr id="1035" name="Picture 11" descr="H:\7.0. КУОО ВВП\9. ФОТО МЕРОПРИЯТИЙ ВВ\98. Рекомендация Козлову в военное училище. 03.03.2015\IMG_6114 - копи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64088" y="2907147"/>
            <a:ext cx="1152128" cy="1529965"/>
          </a:xfrm>
          <a:prstGeom prst="rect">
            <a:avLst/>
          </a:prstGeom>
          <a:noFill/>
        </p:spPr>
      </p:pic>
      <p:pic>
        <p:nvPicPr>
          <p:cNvPr id="14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:\7.0. КУОО ВВП\9. ФОТО МЕРОПРИЯТИЙ ВВ\0. Сканкопии материалов Каменск-Уральской организации ВВ МВД РФ\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9647" y="836712"/>
            <a:ext cx="3502469" cy="4752528"/>
          </a:xfrm>
          <a:prstGeom prst="rect">
            <a:avLst/>
          </a:prstGeom>
          <a:noFill/>
        </p:spPr>
      </p:pic>
      <p:pic>
        <p:nvPicPr>
          <p:cNvPr id="12" name="Picture 3" descr="H:\7.0. КУОО ВВП\9. ФОТО МЕРОПРИЯТИЙ ВВ\0. Сканкопии материалов Каменск-Уральской организации ВВ МВД РФ\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548680"/>
            <a:ext cx="2304256" cy="3126958"/>
          </a:xfrm>
          <a:prstGeom prst="rect">
            <a:avLst/>
          </a:prstGeom>
          <a:noFill/>
        </p:spPr>
      </p:pic>
      <p:pic>
        <p:nvPicPr>
          <p:cNvPr id="13" name="Picture 4" descr="H:\7.0. КУОО ВВП\9. ФОТО МЕРОПРИЯТИЙ ВВ\0. Сканкопии материалов Каменск-Уральской организации ВВ МВД РФ\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548680"/>
            <a:ext cx="1857196" cy="2520280"/>
          </a:xfrm>
          <a:prstGeom prst="rect">
            <a:avLst/>
          </a:prstGeom>
          <a:noFill/>
        </p:spPr>
      </p:pic>
      <p:pic>
        <p:nvPicPr>
          <p:cNvPr id="2055" name="Picture 7" descr="H:\7.0. КУОО ВВП\9. ФОТО МЕРОПРИЯТИЙ ВВ\0. Сканкопии материалов Каменск-Уральской организации ВВ МВД РФ\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5" y="3733740"/>
            <a:ext cx="2016224" cy="2149692"/>
          </a:xfrm>
          <a:prstGeom prst="rect">
            <a:avLst/>
          </a:prstGeom>
          <a:noFill/>
        </p:spPr>
      </p:pic>
      <p:pic>
        <p:nvPicPr>
          <p:cNvPr id="1026" name="Picture 2" descr="H:\7.0. КУОО ВВП\9. ФОТО МЕРОПРИЯТИЙ ВВ\0. Сканкопии материалов Каменск-Уральской организации ВВ МВД РФ\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692696"/>
            <a:ext cx="1591881" cy="2160240"/>
          </a:xfrm>
          <a:prstGeom prst="rect">
            <a:avLst/>
          </a:prstGeom>
          <a:noFill/>
        </p:spPr>
      </p:pic>
      <p:pic>
        <p:nvPicPr>
          <p:cNvPr id="1027" name="Picture 3" descr="H:\7.0. КУОО ВВП\9. ФОТО МЕРОПРИЯТИЙ ВВ\0. Сканкопии материалов Каменск-Уральской организации ВВ МВД РФ\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2708920"/>
            <a:ext cx="2273893" cy="3085755"/>
          </a:xfrm>
          <a:prstGeom prst="rect">
            <a:avLst/>
          </a:prstGeom>
          <a:noFill/>
        </p:spPr>
      </p:pic>
      <p:pic>
        <p:nvPicPr>
          <p:cNvPr id="9" name="Picture 5" descr="H:\7.0. КУОО ВВП\9. ФОТО МЕРОПРИЯТИЙ ВВ\0. Сканкопии материалов Каменск-Уральской организации ВВ МВД РФ\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3212976"/>
            <a:ext cx="1963321" cy="2664296"/>
          </a:xfrm>
          <a:prstGeom prst="rect">
            <a:avLst/>
          </a:prstGeom>
          <a:noFill/>
        </p:spPr>
      </p:pic>
      <p:pic>
        <p:nvPicPr>
          <p:cNvPr id="10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91834" y="5962460"/>
            <a:ext cx="720080" cy="5108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11/2015 (57)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9" name="Заголовок 20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36904" cy="544404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12.03.2015г.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ветеранами ВВ МВД РФ г.Каменск-Уральского и в тесном взаимодействии с офицерами 63 ОФПС по Свердловской области был проведен урок патриотизма в детском саду № 93 (г.Каменск-Уральский). Совместно разработанная программа была очень интересной и зрелищной: показательные выступления, рассказы о правильных действиях при ЧС, спортивные состязания, демонстрация оружия и др. – все это очень понравилось и детям, и педагогам детского сада (охват: более 50 детей).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7" name="Picture 3" descr="H:\7.0. КУОО ВВП\9. ФОТО МЕРОПРИЯТИЙ ВВ\99. Проведение патриотического урока в детском саду № 93.  12.03.2015\IMG_7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6147" y="2348880"/>
            <a:ext cx="2688301" cy="2016224"/>
          </a:xfrm>
          <a:prstGeom prst="rect">
            <a:avLst/>
          </a:prstGeom>
          <a:noFill/>
        </p:spPr>
      </p:pic>
      <p:pic>
        <p:nvPicPr>
          <p:cNvPr id="1028" name="Picture 4" descr="H:\7.0. КУОО ВВП\9. ФОТО МЕРОПРИЯТИЙ ВВ\99. Проведение патриотического урока в детском саду № 93.  12.03.2015\IMG_7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48680"/>
            <a:ext cx="2304256" cy="1728192"/>
          </a:xfrm>
          <a:prstGeom prst="rect">
            <a:avLst/>
          </a:prstGeom>
          <a:noFill/>
        </p:spPr>
      </p:pic>
      <p:pic>
        <p:nvPicPr>
          <p:cNvPr id="1029" name="Picture 5" descr="H:\7.0. КУОО ВВП\9. ФОТО МЕРОПРИЯТИЙ ВВ\99. Проведение патриотического урока в детском саду № 93.  12.03.2015\IMG_73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3" y="548680"/>
            <a:ext cx="2304256" cy="1728192"/>
          </a:xfrm>
          <a:prstGeom prst="rect">
            <a:avLst/>
          </a:prstGeom>
          <a:noFill/>
        </p:spPr>
      </p:pic>
      <p:pic>
        <p:nvPicPr>
          <p:cNvPr id="1030" name="Picture 6" descr="H:\7.0. КУОО ВВП\9. ФОТО МЕРОПРИЯТИЙ ВВ\99. Проведение патриотического урока в детском саду № 93.  12.03.2015\IMG_7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348880"/>
            <a:ext cx="2688299" cy="2016224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548680"/>
            <a:ext cx="1008112" cy="172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277952"/>
            <a:ext cx="2534024" cy="106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 descr="H:\7.0. КУОО ВВП\9. ФОТО МЕРОПРИЯТИЙ ВВ\99. Проведение патриотического урока в детском саду № 93.  12.03.2015\IMG_73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5" y="548680"/>
            <a:ext cx="2304255" cy="1728191"/>
          </a:xfrm>
          <a:prstGeom prst="rect">
            <a:avLst/>
          </a:prstGeom>
          <a:noFill/>
        </p:spPr>
      </p:pic>
      <p:pic>
        <p:nvPicPr>
          <p:cNvPr id="1035" name="Picture 11" descr="H:\7.0. КУОО ВВП\9. ФОТО МЕРОПРИЯТИЙ ВВ\99. Проведение патриотического урока в детском саду № 93.  12.03.2015\IMG_73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2348880"/>
            <a:ext cx="1152128" cy="864096"/>
          </a:xfrm>
          <a:prstGeom prst="rect">
            <a:avLst/>
          </a:prstGeom>
          <a:noFill/>
        </p:spPr>
      </p:pic>
      <p:pic>
        <p:nvPicPr>
          <p:cNvPr id="1036" name="Picture 12" descr="H:\7.0. КУОО ВВП\9. ФОТО МЕРОПРИЯТИЙ ВВ\99. Проведение патриотического урока в детском саду № 93.  12.03.2015\IMG_732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2348880"/>
            <a:ext cx="1139619" cy="854714"/>
          </a:xfrm>
          <a:prstGeom prst="rect">
            <a:avLst/>
          </a:prstGeom>
          <a:noFill/>
        </p:spPr>
      </p:pic>
      <p:pic>
        <p:nvPicPr>
          <p:cNvPr id="14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12/2015 (58)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293096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16.03.2015г. </a:t>
            </a:r>
            <a:r>
              <a:rPr lang="ru-RU" sz="1600" b="1" dirty="0" smtClean="0">
                <a:latin typeface="+mj-lt"/>
              </a:rPr>
              <a:t>Совместно с ветеранами ВВ МВД РФ г.Каменск-Уральского и в тесном взаимодействии с офицерами 63 ОФПС по Свердловской области был организован и проведен урок патриотизма в социально-реабилитационном центре для несовершеннолетних «Лада» (г.Каменск-Уральский). Разработанная программа была интересной: показательные выступления, рассказы специалистов о действиях при ЧС, спортивные состязания, демонстрация оружия – все очень понравилось (охват: 26 детей).</a:t>
            </a:r>
            <a:endParaRPr lang="ru-RU" sz="1600" b="1" dirty="0">
              <a:latin typeface="+mj-lt"/>
            </a:endParaRPr>
          </a:p>
        </p:txBody>
      </p:sp>
      <p:pic>
        <p:nvPicPr>
          <p:cNvPr id="2050" name="Picture 2" descr="H:\7.0. КУОО ВВП\9. ФОТО МЕРОПРИЯТИЙ ВВ\100. Проведение патриотического урока в центре Лада. 16.03.2015\IMG_7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2420888"/>
            <a:ext cx="2496277" cy="1872208"/>
          </a:xfrm>
          <a:prstGeom prst="rect">
            <a:avLst/>
          </a:prstGeom>
          <a:noFill/>
        </p:spPr>
      </p:pic>
      <p:pic>
        <p:nvPicPr>
          <p:cNvPr id="2051" name="Picture 3" descr="H:\7.0. КУОО ВВП\9. ФОТО МЕРОПРИЯТИЙ ВВ\100. Проведение патриотического урока в центре Лада. 16.03.2015\IMG_7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942946"/>
            <a:ext cx="1800200" cy="1350150"/>
          </a:xfrm>
          <a:prstGeom prst="rect">
            <a:avLst/>
          </a:prstGeom>
          <a:noFill/>
        </p:spPr>
      </p:pic>
      <p:pic>
        <p:nvPicPr>
          <p:cNvPr id="2052" name="Picture 4" descr="H:\7.0. КУОО ВВП\9. ФОТО МЕРОПРИЯТИЙ ВВ\100. Проведение патриотического урока в центре Лада. 16.03.2015\IMG_7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6366" y="1772816"/>
            <a:ext cx="810089" cy="1080119"/>
          </a:xfrm>
          <a:prstGeom prst="rect">
            <a:avLst/>
          </a:prstGeom>
          <a:noFill/>
        </p:spPr>
      </p:pic>
      <p:pic>
        <p:nvPicPr>
          <p:cNvPr id="2053" name="Picture 5" descr="H:\7.0. КУОО ВВП\9. ФОТО МЕРОПРИЯТИЙ ВВ\100. Проведение патриотического урока в центре Лада. 16.03.2015\IMG_73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1" y="2924944"/>
            <a:ext cx="1848205" cy="1386154"/>
          </a:xfrm>
          <a:prstGeom prst="rect">
            <a:avLst/>
          </a:prstGeom>
          <a:noFill/>
        </p:spPr>
      </p:pic>
      <p:pic>
        <p:nvPicPr>
          <p:cNvPr id="2054" name="Picture 6" descr="H:\7.0. КУОО ВВП\9. ФОТО МЕРОПРИЯТИЙ ВВ\100. Проведение патриотического урока в центре Лада. 16.03.2015\IMG_73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3" y="476672"/>
            <a:ext cx="2496277" cy="1872208"/>
          </a:xfrm>
          <a:prstGeom prst="rect">
            <a:avLst/>
          </a:prstGeom>
          <a:noFill/>
        </p:spPr>
      </p:pic>
      <p:pic>
        <p:nvPicPr>
          <p:cNvPr id="2055" name="Picture 7" descr="H:\7.0. КУОО ВВП\9. ФОТО МЕРОПРИЯТИЙ ВВ\100. Проведение патриотического урока в центре Лада. 16.03.2015\IMG_73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2924944"/>
            <a:ext cx="1859699" cy="1394774"/>
          </a:xfrm>
          <a:prstGeom prst="rect">
            <a:avLst/>
          </a:prstGeom>
          <a:noFill/>
        </p:spPr>
      </p:pic>
      <p:pic>
        <p:nvPicPr>
          <p:cNvPr id="2056" name="Picture 8" descr="H:\7.0. КУОО ВВП\9. ФОТО МЕРОПРИЯТИЙ ВВ\100. Проведение патриотического урока в центре Лада. 16.03.2015\IMG_73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1772816"/>
            <a:ext cx="1499659" cy="1124744"/>
          </a:xfrm>
          <a:prstGeom prst="rect">
            <a:avLst/>
          </a:prstGeom>
          <a:noFill/>
        </p:spPr>
      </p:pic>
      <p:pic>
        <p:nvPicPr>
          <p:cNvPr id="2057" name="Picture 9" descr="H:\7.0. КУОО ВВП\9. ФОТО МЕРОПРИЯТИЙ ВВ\100. Проведение патриотического урока в центре Лада. 16.03.2015\IMG_73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476672"/>
            <a:ext cx="3227851" cy="2420888"/>
          </a:xfrm>
          <a:prstGeom prst="rect">
            <a:avLst/>
          </a:prstGeom>
          <a:noFill/>
        </p:spPr>
      </p:pic>
      <p:pic>
        <p:nvPicPr>
          <p:cNvPr id="2058" name="Picture 10" descr="H:\7.0. КУОО ВВП\9. ФОТО МЕРОПРИЯТИЙ ВВ\100. Проведение патриотического урока в центре Лада. 16.03.2015\IMG_732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2281" y="512676"/>
            <a:ext cx="1584176" cy="1188132"/>
          </a:xfrm>
          <a:prstGeom prst="rect">
            <a:avLst/>
          </a:prstGeom>
          <a:noFill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56176" y="476672"/>
            <a:ext cx="864096" cy="123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13/2015 (59)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653136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17.03.2015г. </a:t>
            </a:r>
            <a:r>
              <a:rPr lang="ru-RU" sz="1600" b="1" dirty="0" smtClean="0">
                <a:latin typeface="+mj-lt"/>
              </a:rPr>
              <a:t>Клуб принял участие в организации проводимых на базе Каменск-Уральского агропромышленного техникума областных сборах руководителей ОБЖ. В рамках сборов была показана работа клуба во взаимодействии с ветеранами  ВВ МВД РФ. Продемонстрированный подход к патриотическому воспитанию студентов получил достаточно высокую оценку и заслуженное признание со стороны участников </a:t>
            </a:r>
            <a:r>
              <a:rPr lang="ru-RU" sz="1600" b="1" dirty="0" err="1" smtClean="0">
                <a:latin typeface="+mj-lt"/>
              </a:rPr>
              <a:t>сбров</a:t>
            </a:r>
            <a:r>
              <a:rPr lang="ru-RU" sz="1600" b="1" dirty="0" smtClean="0">
                <a:latin typeface="+mj-lt"/>
              </a:rPr>
              <a:t>.</a:t>
            </a:r>
            <a:endParaRPr lang="ru-RU" sz="1600" b="1" dirty="0">
              <a:latin typeface="+mj-lt"/>
            </a:endParaRPr>
          </a:p>
        </p:txBody>
      </p:sp>
      <p:pic>
        <p:nvPicPr>
          <p:cNvPr id="3074" name="Picture 2" descr="H:\7.0. КУОО ВВП\9. ФОТО МЕРОПРИЯТИЙ ВВ\101. Обл. семинар руководителей ОБЖ 17.03.2015\Презентация по патриотическому воспитанию\IMG_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76672"/>
            <a:ext cx="2976331" cy="2232248"/>
          </a:xfrm>
          <a:prstGeom prst="rect">
            <a:avLst/>
          </a:prstGeom>
          <a:noFill/>
        </p:spPr>
      </p:pic>
      <p:pic>
        <p:nvPicPr>
          <p:cNvPr id="3075" name="Picture 3" descr="H:\7.0. КУОО ВВП\9. ФОТО МЕРОПРИЯТИЙ ВВ\101. Обл. семинар руководителей ОБЖ 17.03.2015\Презентация по патриотическому воспитанию\IMG_0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485292"/>
            <a:ext cx="1584176" cy="1188132"/>
          </a:xfrm>
          <a:prstGeom prst="rect">
            <a:avLst/>
          </a:prstGeom>
          <a:noFill/>
        </p:spPr>
      </p:pic>
      <p:pic>
        <p:nvPicPr>
          <p:cNvPr id="3079" name="Picture 7" descr="H:\7.0. КУОО ВВП\9. ФОТО МЕРОПРИЯТИЙ ВВ\101. Обл. семинар руководителей ОБЖ 17.03.2015\НПК Патриотизм глазами современной молодежи\IMG_0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76672"/>
            <a:ext cx="1656184" cy="1242138"/>
          </a:xfrm>
          <a:prstGeom prst="rect">
            <a:avLst/>
          </a:prstGeom>
          <a:noFill/>
        </p:spPr>
      </p:pic>
      <p:pic>
        <p:nvPicPr>
          <p:cNvPr id="3080" name="Picture 8" descr="H:\7.0. КУОО ВВП\9. ФОТО МЕРОПРИЯТИЙ ВВ\101. Обл. семинар руководителей ОБЖ 17.03.2015\Страйкбол\IMG_0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7" y="2773996"/>
            <a:ext cx="2448271" cy="1836203"/>
          </a:xfrm>
          <a:prstGeom prst="rect">
            <a:avLst/>
          </a:prstGeom>
          <a:noFill/>
        </p:spPr>
      </p:pic>
      <p:pic>
        <p:nvPicPr>
          <p:cNvPr id="12" name="Picture 6" descr="H:\7.0. КУОО ВВП\9. ФОТО МЕРОПРИЯТИЙ ВВ\101. Обл. семинар руководителей ОБЖ 17.03.2015\Открытый урок ОБЖ\IMG_01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1700808"/>
            <a:ext cx="1717648" cy="1172718"/>
          </a:xfrm>
          <a:prstGeom prst="rect">
            <a:avLst/>
          </a:prstGeom>
          <a:noFill/>
        </p:spPr>
      </p:pic>
      <p:pic>
        <p:nvPicPr>
          <p:cNvPr id="3081" name="Picture 9" descr="H:\7.0. КУОО ВВП\9. ФОТО МЕРОПРИЯТИЙ ВВ\101. Обл. семинар руководителей ОБЖ 17.03.2015\Страйкбол\IMG_01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76672"/>
            <a:ext cx="1872208" cy="1404156"/>
          </a:xfrm>
          <a:prstGeom prst="rect">
            <a:avLst/>
          </a:prstGeom>
          <a:noFill/>
        </p:spPr>
      </p:pic>
      <p:pic>
        <p:nvPicPr>
          <p:cNvPr id="3083" name="Picture 11" descr="H:\7.0. КУОО ВВП\9. ФОТО МЕРОПРИЯТИЙ ВВ\101. Обл. семинар руководителей ОБЖ 17.03.2015\Все фото\IMG_017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1916832"/>
            <a:ext cx="1872208" cy="1404156"/>
          </a:xfrm>
          <a:prstGeom prst="rect">
            <a:avLst/>
          </a:prstGeom>
          <a:noFill/>
        </p:spPr>
      </p:pic>
      <p:pic>
        <p:nvPicPr>
          <p:cNvPr id="3084" name="Picture 12" descr="H:\7.0. КУОО ВВП\9. ФОТО МЕРОПРИЯТИЙ ВВ\101. Обл. семинар руководителей ОБЖ 17.03.2015\Все фото\IMG_007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3356992"/>
            <a:ext cx="1728192" cy="1296144"/>
          </a:xfrm>
          <a:prstGeom prst="rect">
            <a:avLst/>
          </a:prstGeom>
          <a:noFill/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6096" y="2780928"/>
            <a:ext cx="145973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H:\7.0. КУОО ВВП\9. ФОТО МЕРОПРИЯТИЙ ВВ\101. Обл. семинар руководителей ОБЖ 17.03.2015\НПК Патриотизм глазами современной молодежи\IMG_016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2852936"/>
            <a:ext cx="2376264" cy="1782198"/>
          </a:xfrm>
          <a:prstGeom prst="rect">
            <a:avLst/>
          </a:prstGeom>
          <a:noFill/>
        </p:spPr>
      </p:pic>
      <p:pic>
        <p:nvPicPr>
          <p:cNvPr id="18" name="Picture 5" descr="H:\7.0. КУОО ВВП\9. ФОТО МЕРОПРИЯТИЙ ВВ\101. Обл. семинар руководителей ОБЖ 17.03.2015\Открытый урок ОБЖ\IMG_010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4" y="1700808"/>
            <a:ext cx="1584176" cy="1175120"/>
          </a:xfrm>
          <a:prstGeom prst="rect">
            <a:avLst/>
          </a:prstGeom>
          <a:noFill/>
        </p:spPr>
      </p:pic>
      <p:pic>
        <p:nvPicPr>
          <p:cNvPr id="16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14/2015 (60)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581128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17.03.2015г. </a:t>
            </a:r>
            <a:r>
              <a:rPr lang="ru-RU" sz="1600" b="1" dirty="0" smtClean="0">
                <a:latin typeface="+mj-lt"/>
              </a:rPr>
              <a:t>На базе Каменск-Уральского агропромышленного техникума стартовала процедура награждения юбилейной медалью «70 лет Победы в Великой Отечественной войне 1941–1945гг.» заслуженных ветеранов. Всего в общей сложности было награждено 23 ветерана, для них был организован концерт, показательные выступления членов клуба, праздничный ужин. Было организовано общее фотографирование у Знамени Победы.</a:t>
            </a:r>
            <a:endParaRPr lang="ru-RU" sz="1600" b="1" dirty="0">
              <a:latin typeface="+mj-lt"/>
            </a:endParaRPr>
          </a:p>
        </p:txBody>
      </p:sp>
      <p:pic>
        <p:nvPicPr>
          <p:cNvPr id="4100" name="Picture 4" descr="H:\7.0. КУОО ВВП\9. ФОТО МЕРОПРИЯТИЙ ВВ\101. Обл. семинар руководителей ОБЖ 17.03.2015\Вручение медалей\IMG_0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8876" y="553176"/>
            <a:ext cx="2445481" cy="3163856"/>
          </a:xfrm>
          <a:prstGeom prst="rect">
            <a:avLst/>
          </a:prstGeom>
          <a:noFill/>
        </p:spPr>
      </p:pic>
      <p:pic>
        <p:nvPicPr>
          <p:cNvPr id="4101" name="Picture 5" descr="H:\7.0. КУОО ВВП\9. ФОТО МЕРОПРИЯТИЙ ВВ\102. Вручение медалей 70 лет Победы на сборах ОБЖ. 17.03.2015\IMG_0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84594"/>
            <a:ext cx="2664296" cy="1998222"/>
          </a:xfrm>
          <a:prstGeom prst="rect">
            <a:avLst/>
          </a:prstGeom>
          <a:noFill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780715"/>
            <a:ext cx="2520280" cy="80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H:\7.0. КУОО ВВП\9. ФОТО МЕРОПРИЯТИЙ ВВ\101. Обл. семинар руководителей ОБЖ 17.03.2015\Вручение медалей\IMG_01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620688"/>
            <a:ext cx="3024336" cy="2268252"/>
          </a:xfrm>
          <a:prstGeom prst="rect">
            <a:avLst/>
          </a:prstGeom>
          <a:noFill/>
        </p:spPr>
      </p:pic>
      <p:pic>
        <p:nvPicPr>
          <p:cNvPr id="2051" name="Picture 3" descr="H:\7.0. КУОО ВВП\9. ФОТО МЕРОПРИЯТИЙ ВВ\101. Обл. семинар руководителей ОБЖ 17.03.2015\Вручение медалей\IMG_02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492896"/>
            <a:ext cx="2808312" cy="2106234"/>
          </a:xfrm>
          <a:prstGeom prst="rect">
            <a:avLst/>
          </a:prstGeom>
          <a:noFill/>
        </p:spPr>
      </p:pic>
      <p:pic>
        <p:nvPicPr>
          <p:cNvPr id="15" name="Picture 8" descr="H:\7.0. КУОО ВВП\9. ФОТО МЕРОПРИЯТИЙ ВВ\102. Вручение медалей 70 лет Победы на сборах ОБЖ. 17.03.2015\IMG_01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548680"/>
            <a:ext cx="2520281" cy="1890211"/>
          </a:xfrm>
          <a:prstGeom prst="rect">
            <a:avLst/>
          </a:prstGeom>
          <a:noFill/>
        </p:spPr>
      </p:pic>
      <p:pic>
        <p:nvPicPr>
          <p:cNvPr id="11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15/2015 (61)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365104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27.03.2015г. </a:t>
            </a:r>
            <a:r>
              <a:rPr lang="ru-RU" sz="1600" b="1" dirty="0" smtClean="0">
                <a:latin typeface="+mj-lt"/>
              </a:rPr>
              <a:t>На Аллее Славы в г. Каменск-Уральский члены клуба приняли участие в торжественном мероприятии, посвященном 204 годовщине ВВ МВД РФ. Звучала музыка, были поздравительные адреса, показательные выступления, возложены венки и цветы к памятникам. 6-ти членам ВПК «ОДОН» (КУАТ) ветеранами службы были вручены береты. Кроме того, члены клуба помогали в организации спортивных соревнований, розыгрыше билетов в кино и сладких призов. Лучшим в толкании гири был член клуба А. </a:t>
            </a:r>
            <a:r>
              <a:rPr lang="ru-RU" sz="1600" b="1" dirty="0" err="1" smtClean="0">
                <a:latin typeface="+mj-lt"/>
              </a:rPr>
              <a:t>Мелёхин</a:t>
            </a:r>
            <a:r>
              <a:rPr lang="ru-RU" sz="1600" b="1" dirty="0" smtClean="0">
                <a:latin typeface="+mj-lt"/>
              </a:rPr>
              <a:t>. </a:t>
            </a:r>
            <a:endParaRPr lang="ru-RU" sz="1600" b="1" dirty="0">
              <a:latin typeface="+mj-lt"/>
            </a:endParaRPr>
          </a:p>
        </p:txBody>
      </p:sp>
      <p:pic>
        <p:nvPicPr>
          <p:cNvPr id="1027" name="Picture 3" descr="H:\7.0. КУОО ВВП\9. ФОТО МЕРОПРИЯТИЙ ВВ\103. 204 годовщина ВВ МВД РФ. 27.03.2015\1\IMG_0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276872"/>
            <a:ext cx="2808312" cy="2106234"/>
          </a:xfrm>
          <a:prstGeom prst="rect">
            <a:avLst/>
          </a:prstGeom>
          <a:noFill/>
        </p:spPr>
      </p:pic>
      <p:pic>
        <p:nvPicPr>
          <p:cNvPr id="1028" name="Picture 4" descr="H:\7.0. КУОО ВВП\9. ФОТО МЕРОПРИЯТИЙ ВВ\103. 204 годовщина ВВ МВД РФ. 27.03.2015\1\IMG_0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474894"/>
            <a:ext cx="2520280" cy="1890210"/>
          </a:xfrm>
          <a:prstGeom prst="rect">
            <a:avLst/>
          </a:prstGeom>
          <a:noFill/>
        </p:spPr>
      </p:pic>
      <p:pic>
        <p:nvPicPr>
          <p:cNvPr id="2" name="Picture 2" descr="H:\7.0. КУОО ВВП\9. ФОТО МЕРОПРИЯТИЙ ВВ\103. 204 годовщина ВВ МВД РФ. 27.03.2015\IMG_0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357500"/>
            <a:ext cx="2736304" cy="2052228"/>
          </a:xfrm>
          <a:prstGeom prst="rect">
            <a:avLst/>
          </a:prstGeom>
          <a:noFill/>
        </p:spPr>
      </p:pic>
      <p:pic>
        <p:nvPicPr>
          <p:cNvPr id="14" name="Picture 7" descr="H:\7.0. КУОО ВВП\9. ФОТО МЕРОПРИЯТИЙ ВВ\103. 204 годовщина ВВ МВД РФ. 27.03.2015\IMG_04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046" y="548680"/>
            <a:ext cx="2784310" cy="2088232"/>
          </a:xfrm>
          <a:prstGeom prst="rect">
            <a:avLst/>
          </a:prstGeom>
          <a:noFill/>
        </p:spPr>
      </p:pic>
      <p:pic>
        <p:nvPicPr>
          <p:cNvPr id="5" name="Picture 3" descr="H:\7.0. КУОО ВВП\9. ФОТО МЕРОПРИЯТИЙ ВВ\103. 204 годовщина ВВ МВД РФ. 27.03.2015\IMG_03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1867" y="476672"/>
            <a:ext cx="2352261" cy="1764196"/>
          </a:xfrm>
          <a:prstGeom prst="rect">
            <a:avLst/>
          </a:prstGeom>
          <a:noFill/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76672"/>
            <a:ext cx="1368152" cy="2031909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476672"/>
            <a:ext cx="1519623" cy="2178020"/>
          </a:xfrm>
          <a:prstGeom prst="rect">
            <a:avLst/>
          </a:prstGeom>
          <a:solidFill>
            <a:schemeClr val="accent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2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13176"/>
            <a:ext cx="8183880" cy="93610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  <a:t>Военно-патриотический клуб «ОДОН»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  <a:t>Каменск-Уральский агропромышленный техникум</a:t>
            </a:r>
            <a:br>
              <a:rPr lang="ru-RU" sz="1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600" b="0" dirty="0" smtClean="0">
                <a:solidFill>
                  <a:schemeClr val="tx1"/>
                </a:solidFill>
                <a:effectLst/>
                <a:latin typeface="+mn-lt"/>
              </a:rPr>
              <a:t>(дата создания: 01 сентября 2013 года)</a:t>
            </a:r>
            <a:endParaRPr lang="ru-RU" sz="1600" b="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Содержимое 4" descr="IMG_0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476673"/>
            <a:ext cx="6192687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16/2015 (62)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3" y="4725144"/>
            <a:ext cx="79662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период с 06 по 18 апреля</a:t>
            </a:r>
            <a:r>
              <a:rPr lang="ru-RU" sz="1600" b="1" dirty="0">
                <a:latin typeface="+mj-lt"/>
              </a:rPr>
              <a:t>, совместно с </a:t>
            </a:r>
            <a:r>
              <a:rPr lang="ru-RU" sz="1600" b="1" dirty="0" smtClean="0">
                <a:latin typeface="+mj-lt"/>
              </a:rPr>
              <a:t>ветеранами войск правопорядка и членами местного отделения «ОФИЦЕРЫ РОССИИ», было </a:t>
            </a:r>
            <a:r>
              <a:rPr lang="ru-RU" sz="1600" b="1" dirty="0">
                <a:latin typeface="+mj-lt"/>
              </a:rPr>
              <a:t>организовано вручение более 30 юбилейных медалей «70 лет </a:t>
            </a:r>
            <a:r>
              <a:rPr lang="ru-RU" sz="1600" b="1" dirty="0" smtClean="0">
                <a:latin typeface="+mj-lt"/>
              </a:rPr>
              <a:t>Победы» </a:t>
            </a:r>
            <a:r>
              <a:rPr lang="ru-RU" sz="1600" b="1" dirty="0">
                <a:latin typeface="+mj-lt"/>
              </a:rPr>
              <a:t>тем ветеранам войны и труженикам тыла, </a:t>
            </a:r>
            <a:r>
              <a:rPr lang="ru-RU" sz="1600" b="1" dirty="0" smtClean="0">
                <a:latin typeface="+mj-lt"/>
              </a:rPr>
              <a:t>  которые </a:t>
            </a:r>
            <a:r>
              <a:rPr lang="ru-RU" sz="1600" b="1" dirty="0">
                <a:latin typeface="+mj-lt"/>
              </a:rPr>
              <a:t>в силу своего возраста </a:t>
            </a:r>
            <a:r>
              <a:rPr lang="ru-RU" sz="1600" b="1" dirty="0" smtClean="0">
                <a:latin typeface="+mj-lt"/>
              </a:rPr>
              <a:t>могли </a:t>
            </a:r>
            <a:r>
              <a:rPr lang="ru-RU" sz="1600" b="1" dirty="0">
                <a:latin typeface="+mj-lt"/>
              </a:rPr>
              <a:t>получить их только в домашних условиях.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2" y="516065"/>
            <a:ext cx="2813342" cy="187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513" y="2723310"/>
            <a:ext cx="3002751" cy="200183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666" y="2536531"/>
            <a:ext cx="1653971" cy="220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13" y="509958"/>
            <a:ext cx="3163510" cy="237263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09958"/>
            <a:ext cx="3558948" cy="237263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6" y="2464296"/>
            <a:ext cx="3391272" cy="22608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07800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17/2015 (63)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365104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18.04.2015г.</a:t>
            </a:r>
            <a:r>
              <a:rPr lang="ru-RU" sz="1600" b="1" dirty="0" smtClean="0">
                <a:latin typeface="+mj-lt"/>
              </a:rPr>
              <a:t> </a:t>
            </a:r>
            <a:r>
              <a:rPr lang="ru-RU" sz="1600" b="1" dirty="0">
                <a:latin typeface="+mj-lt"/>
              </a:rPr>
              <a:t>на базе СОШ с. </a:t>
            </a:r>
            <a:r>
              <a:rPr lang="ru-RU" sz="1600" b="1" dirty="0" smtClean="0">
                <a:latin typeface="+mj-lt"/>
              </a:rPr>
              <a:t>Покровское, совместно с ветеранами </a:t>
            </a:r>
            <a:r>
              <a:rPr lang="ru-RU" sz="1600" b="1" dirty="0">
                <a:latin typeface="+mj-lt"/>
              </a:rPr>
              <a:t>войск </a:t>
            </a:r>
            <a:r>
              <a:rPr lang="ru-RU" sz="1600" b="1" dirty="0" smtClean="0">
                <a:latin typeface="+mj-lt"/>
              </a:rPr>
              <a:t>правопорядка и местным отделением «ОФИЦЕРЫ РОССИИ», приняли </a:t>
            </a:r>
            <a:r>
              <a:rPr lang="ru-RU" sz="1600" b="1" dirty="0">
                <a:latin typeface="+mj-lt"/>
              </a:rPr>
              <a:t>участие в военно-патриотической игре «Знамя Победы», посвященной </a:t>
            </a:r>
            <a:r>
              <a:rPr lang="ru-RU" sz="1600" b="1" dirty="0" smtClean="0">
                <a:latin typeface="+mj-lt"/>
              </a:rPr>
              <a:t>70-летию </a:t>
            </a:r>
            <a:r>
              <a:rPr lang="ru-RU" sz="1600" b="1" dirty="0">
                <a:latin typeface="+mj-lt"/>
              </a:rPr>
              <a:t>Победы в Великой Отечественной войне. Результаты участия и личный вклад ветеранов и студентов </a:t>
            </a:r>
            <a:r>
              <a:rPr lang="ru-RU" sz="1600" b="1" dirty="0" smtClean="0">
                <a:latin typeface="+mj-lt"/>
              </a:rPr>
              <a:t>были </a:t>
            </a:r>
            <a:r>
              <a:rPr lang="ru-RU" sz="1600" b="1" dirty="0">
                <a:latin typeface="+mj-lt"/>
              </a:rPr>
              <a:t>оценены почетными грамотами и благодарственными письмами от Регионального центра патриотического воспитания Свердловской области.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64296"/>
            <a:ext cx="2851212" cy="19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60240"/>
            <a:ext cx="3607296" cy="24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5" y="499712"/>
            <a:ext cx="2595856" cy="1730570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91479"/>
            <a:ext cx="2892665" cy="192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964" y="2119832"/>
            <a:ext cx="2198495" cy="224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1481"/>
            <a:ext cx="259228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0113599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60271"/>
            <a:ext cx="3794543" cy="514884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5" y="560271"/>
            <a:ext cx="1912860" cy="2595574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61799"/>
            <a:ext cx="1897271" cy="257442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637" y="3202597"/>
            <a:ext cx="1932917" cy="2622789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F:\7.0. КУОО ВВП\9. ФОТО МЕРОПРИЯТИЙ ВВ\0. Сканкопии материалов Каменск-Уральской организации ВВ МВД РФ\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34085"/>
            <a:ext cx="1914763" cy="259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7.0. КУОО ВВП\9. ФОТО МЕРОПРИЯТИЙ ВВ\0. Сканкопии материалов Каменск-Уральской организации ВВ МВД РФ\Майская гроза. Екб., 03.05.2015\scan 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04" y="3261799"/>
            <a:ext cx="1897272" cy="257466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3" y="1905416"/>
            <a:ext cx="1922441" cy="2608576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2" y="3224616"/>
            <a:ext cx="1922441" cy="2608575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328" y="597979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8786901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18/2015 (64)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509120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23.04.2015г.</a:t>
            </a:r>
            <a:r>
              <a:rPr lang="ru-RU" sz="1600" b="1" dirty="0" smtClean="0">
                <a:latin typeface="+mj-lt"/>
              </a:rPr>
              <a:t> Руководители клуба совместно с депутатами городской Думы осуществили выезд в г. Североуральск с целью доставки с севера Свердловской области саженцев хвойных деревьев, которые будут высажены в канун 9 Мая на городской Аллее Славы. Поездка сопровождалась непогодой и экстремальными дорожными условиями, но поставленная задача была выполнена в установленный срок и в полном объеме. </a:t>
            </a:r>
            <a:endParaRPr lang="ru-RU" sz="1600" b="1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9" y="548679"/>
            <a:ext cx="4486729" cy="25202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9" y="3133881"/>
            <a:ext cx="2448272" cy="1375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48679"/>
            <a:ext cx="3600400" cy="2022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636911"/>
            <a:ext cx="1080120" cy="1920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00" y="2630585"/>
            <a:ext cx="3394311" cy="19066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31" y="2650477"/>
            <a:ext cx="2017153" cy="1886756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11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7936860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19/2015 (65)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5971" y="4869160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24.04.2015г.</a:t>
            </a:r>
            <a:r>
              <a:rPr lang="ru-RU" sz="1600" b="1" dirty="0" smtClean="0">
                <a:latin typeface="+mj-lt"/>
              </a:rPr>
              <a:t> </a:t>
            </a:r>
            <a:r>
              <a:rPr lang="ru-RU" sz="1600" b="1" dirty="0">
                <a:latin typeface="+mj-lt"/>
              </a:rPr>
              <a:t>24.04.2015г. Музей им. В.П. </a:t>
            </a:r>
            <a:r>
              <a:rPr lang="ru-RU" sz="1600" b="1" dirty="0" err="1">
                <a:latin typeface="+mj-lt"/>
              </a:rPr>
              <a:t>Шевалева</a:t>
            </a:r>
            <a:r>
              <a:rPr lang="ru-RU" sz="1600" b="1" dirty="0">
                <a:latin typeface="+mj-lt"/>
              </a:rPr>
              <a:t>: участие </a:t>
            </a:r>
            <a:r>
              <a:rPr lang="ru-RU" sz="1600" b="1" dirty="0" smtClean="0">
                <a:latin typeface="+mj-lt"/>
              </a:rPr>
              <a:t>представителей клуба            в </a:t>
            </a:r>
            <a:r>
              <a:rPr lang="ru-RU" sz="1600" b="1" dirty="0">
                <a:latin typeface="+mj-lt"/>
              </a:rPr>
              <a:t>составе жюри городского молодежного конкурса бардовской песни «Каменские струны». </a:t>
            </a:r>
            <a:r>
              <a:rPr lang="ru-RU" sz="1600" b="1" dirty="0" smtClean="0">
                <a:latin typeface="+mj-lt"/>
              </a:rPr>
              <a:t>От имени организации победители </a:t>
            </a:r>
            <a:r>
              <a:rPr lang="ru-RU" sz="1600" b="1" dirty="0">
                <a:latin typeface="+mj-lt"/>
              </a:rPr>
              <a:t>и </a:t>
            </a:r>
            <a:r>
              <a:rPr lang="ru-RU" sz="1600" b="1" dirty="0" smtClean="0">
                <a:latin typeface="+mj-lt"/>
              </a:rPr>
              <a:t>призеры </a:t>
            </a:r>
            <a:r>
              <a:rPr lang="ru-RU" sz="1600" b="1" dirty="0">
                <a:latin typeface="+mj-lt"/>
              </a:rPr>
              <a:t>конкурса </a:t>
            </a:r>
            <a:r>
              <a:rPr lang="ru-RU" sz="1600" b="1" dirty="0" smtClean="0">
                <a:latin typeface="+mj-lt"/>
              </a:rPr>
              <a:t>были награждены благодарственными письмами, грамотами </a:t>
            </a:r>
            <a:r>
              <a:rPr lang="ru-RU" sz="1600" b="1" dirty="0">
                <a:latin typeface="+mj-lt"/>
              </a:rPr>
              <a:t>и подарками.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509697"/>
            <a:ext cx="2448394" cy="4352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14" y="504624"/>
            <a:ext cx="723882" cy="1286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01" y="495927"/>
            <a:ext cx="720167" cy="1280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51" y="500529"/>
            <a:ext cx="704676" cy="12527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95927"/>
            <a:ext cx="792088" cy="14081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09696"/>
            <a:ext cx="751008" cy="1335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144" y="509696"/>
            <a:ext cx="764216" cy="13586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781" y="509697"/>
            <a:ext cx="788751" cy="14022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03" y="1727771"/>
            <a:ext cx="5601035" cy="315058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155735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20/2015 (66)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085184"/>
            <a:ext cx="8326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+mj-lt"/>
              </a:rPr>
              <a:t>28.04.2015г. Члены клуба совместно с представителями Каменск-Уральский общественной организации ветеранов войск правопорядка и офицерами </a:t>
            </a:r>
            <a:r>
              <a:rPr lang="ru-RU" sz="1600" b="1" dirty="0">
                <a:latin typeface="+mj-lt"/>
              </a:rPr>
              <a:t>63 ОФПС по Свердловской области </a:t>
            </a:r>
            <a:r>
              <a:rPr lang="ru-RU" sz="1600" b="1" dirty="0" smtClean="0">
                <a:latin typeface="+mj-lt"/>
              </a:rPr>
              <a:t>организовали проведение </a:t>
            </a:r>
            <a:r>
              <a:rPr lang="ru-RU" sz="1600" b="1" dirty="0">
                <a:latin typeface="+mj-lt"/>
              </a:rPr>
              <a:t>Урока мужества </a:t>
            </a:r>
            <a:r>
              <a:rPr lang="ru-RU" sz="1600" b="1" dirty="0" smtClean="0">
                <a:latin typeface="+mj-lt"/>
              </a:rPr>
              <a:t>в </a:t>
            </a:r>
            <a:r>
              <a:rPr lang="ru-RU" sz="1600" b="1" dirty="0">
                <a:latin typeface="+mj-lt"/>
              </a:rPr>
              <a:t>детском саду № 62 (охват </a:t>
            </a:r>
            <a:r>
              <a:rPr lang="ru-RU" sz="1600" b="1" dirty="0" smtClean="0">
                <a:latin typeface="+mj-lt"/>
              </a:rPr>
              <a:t>28 </a:t>
            </a:r>
            <a:r>
              <a:rPr lang="ru-RU" sz="1600" b="1" dirty="0">
                <a:latin typeface="+mj-lt"/>
              </a:rPr>
              <a:t>детей).</a:t>
            </a:r>
          </a:p>
        </p:txBody>
      </p:sp>
      <p:pic>
        <p:nvPicPr>
          <p:cNvPr id="1027" name="Picture 3" descr="F:\7.0. КУОО ВВП\9. ФОТО МЕРОПРИЯТИЙ ВВ\110. Урок мужества в детском саду № 62. 28.04.2015\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757" y="537503"/>
            <a:ext cx="1894882" cy="17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7.0. КУОО ВВП\9. ФОТО МЕРОПРИЯТИЙ ВВ\110. Урок мужества в детском саду № 62. 28.04.2015\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7616"/>
            <a:ext cx="3682832" cy="27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7.0. КУОО ВВП\9. ФОТО МЕРОПРИЯТИЙ ВВ\110. Урок мужества в детском саду № 62. 28.04.2015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356992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7.0. КУОО ВВП\9. ФОТО МЕРОПРИЯТИЙ ВВ\110. Урок мужества в детском саду № 62. 28.04.2015\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75" y="527861"/>
            <a:ext cx="2385986" cy="178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7.0. КУОО ВВП\9. ФОТО МЕРОПРИЯТИЙ ВВ\110. Урок мужества в детском саду № 62. 28.04.2015\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3334197"/>
            <a:ext cx="2319028" cy="173927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7.0. КУОО ВВП\9. ФОТО МЕРОПРИЯТИЙ ВВ\110. Урок мужества в детском саду № 62. 28.04.2015\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66" y="2366924"/>
            <a:ext cx="3580173" cy="2718260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7.0. КУОО ВВП\9. ФОТО МЕРОПРИЯТИЙ ВВ\110. Урок мужества в детском саду № 62. 28.04.2015\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890" y="2366924"/>
            <a:ext cx="1190421" cy="89281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4911378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21/2015 (67)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549642"/>
            <a:ext cx="82542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03.05.2015г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ru-RU" sz="1600" b="1" dirty="0">
                <a:latin typeface="+mj-lt"/>
              </a:rPr>
              <a:t>Члены </a:t>
            </a:r>
            <a:r>
              <a:rPr lang="ru-RU" sz="1600" b="1" dirty="0" smtClean="0">
                <a:latin typeface="+mj-lt"/>
              </a:rPr>
              <a:t>клуба </a:t>
            </a:r>
            <a:r>
              <a:rPr lang="ru-RU" sz="1600" b="1" dirty="0">
                <a:latin typeface="+mj-lt"/>
              </a:rPr>
              <a:t>совместно с </a:t>
            </a:r>
            <a:r>
              <a:rPr lang="ru-RU" sz="1600" b="1" dirty="0" smtClean="0">
                <a:latin typeface="+mj-lt"/>
              </a:rPr>
              <a:t>ВПК «ОДОН</a:t>
            </a:r>
            <a:r>
              <a:rPr lang="ru-RU" sz="1600" b="1" dirty="0">
                <a:latin typeface="+mj-lt"/>
              </a:rPr>
              <a:t>» </a:t>
            </a:r>
            <a:r>
              <a:rPr lang="ru-RU" sz="1600" b="1" dirty="0" smtClean="0">
                <a:latin typeface="+mj-lt"/>
              </a:rPr>
              <a:t>(</a:t>
            </a:r>
            <a:r>
              <a:rPr lang="ru-RU" sz="1600" b="1" dirty="0" err="1" smtClean="0">
                <a:latin typeface="+mj-lt"/>
              </a:rPr>
              <a:t>Травянская</a:t>
            </a:r>
            <a:r>
              <a:rPr lang="ru-RU" sz="1600" b="1" dirty="0" smtClean="0">
                <a:latin typeface="+mj-lt"/>
              </a:rPr>
              <a:t> школа), клубом </a:t>
            </a:r>
            <a:r>
              <a:rPr lang="ru-RU" sz="1600" b="1" dirty="0">
                <a:latin typeface="+mj-lt"/>
              </a:rPr>
              <a:t>спортивных единоборств «ГОНГ» </a:t>
            </a:r>
            <a:r>
              <a:rPr lang="ru-RU" sz="1600" b="1" dirty="0" smtClean="0">
                <a:latin typeface="+mj-lt"/>
              </a:rPr>
              <a:t>и ветеранами войск правопорядка приняли </a:t>
            </a:r>
            <a:r>
              <a:rPr lang="ru-RU" sz="1600" b="1" dirty="0">
                <a:latin typeface="+mj-lt"/>
              </a:rPr>
              <a:t>участие </a:t>
            </a:r>
            <a:r>
              <a:rPr lang="ru-RU" sz="1600" b="1" dirty="0" smtClean="0">
                <a:latin typeface="+mj-lt"/>
              </a:rPr>
              <a:t>       в военно-спортивной акции – легкоатлетический кросс </a:t>
            </a:r>
            <a:r>
              <a:rPr lang="ru-RU" sz="1600" b="1" dirty="0">
                <a:latin typeface="+mj-lt"/>
              </a:rPr>
              <a:t>5 км</a:t>
            </a:r>
            <a:r>
              <a:rPr lang="ru-RU" sz="1600" b="1" dirty="0" smtClean="0">
                <a:latin typeface="+mj-lt"/>
              </a:rPr>
              <a:t>.</a:t>
            </a:r>
            <a:r>
              <a:rPr lang="ru-RU" sz="1600" b="1" dirty="0"/>
              <a:t> – </a:t>
            </a:r>
            <a:r>
              <a:rPr lang="ru-RU" sz="1600" b="1" dirty="0" smtClean="0">
                <a:latin typeface="+mj-lt"/>
              </a:rPr>
              <a:t>«</a:t>
            </a:r>
            <a:r>
              <a:rPr lang="ru-RU" sz="1600" b="1" dirty="0">
                <a:latin typeface="+mj-lt"/>
              </a:rPr>
              <a:t>Майская гроза» </a:t>
            </a:r>
            <a:r>
              <a:rPr lang="ru-RU" sz="1600" b="1" dirty="0" smtClean="0">
                <a:latin typeface="+mj-lt"/>
              </a:rPr>
              <a:t>                   в </a:t>
            </a:r>
            <a:r>
              <a:rPr lang="ru-RU" sz="1600" b="1" dirty="0" err="1" smtClean="0">
                <a:latin typeface="+mj-lt"/>
              </a:rPr>
              <a:t>г.Екатеринбурге</a:t>
            </a:r>
            <a:r>
              <a:rPr lang="ru-RU" sz="1600" b="1" dirty="0">
                <a:latin typeface="+mj-lt"/>
              </a:rPr>
              <a:t>, посвященной 70-летию Победы в Великой отечественной войне. </a:t>
            </a:r>
            <a:r>
              <a:rPr lang="ru-RU" sz="1600" b="1" dirty="0" smtClean="0">
                <a:latin typeface="+mj-lt"/>
              </a:rPr>
              <a:t>               В </a:t>
            </a:r>
            <a:r>
              <a:rPr lang="ru-RU" sz="1600" b="1" dirty="0">
                <a:latin typeface="+mj-lt"/>
              </a:rPr>
              <a:t>акции приняли участие наиболее подготовленные воспитанники </a:t>
            </a:r>
            <a:r>
              <a:rPr lang="ru-RU" sz="1600" b="1" dirty="0" smtClean="0">
                <a:latin typeface="+mj-lt"/>
              </a:rPr>
              <a:t>клубов (охват </a:t>
            </a:r>
            <a:r>
              <a:rPr lang="ru-RU" sz="1600" b="1" dirty="0">
                <a:latin typeface="+mj-lt"/>
              </a:rPr>
              <a:t>18 чел.).</a:t>
            </a:r>
          </a:p>
        </p:txBody>
      </p:sp>
      <p:pic>
        <p:nvPicPr>
          <p:cNvPr id="2050" name="Picture 2" descr="http://cs624417.vk.me/v624417427/2a1bd/V2Ifz-_fxs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902" y="520227"/>
            <a:ext cx="3296445" cy="164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иректор\Desktop\46038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66" y="520227"/>
            <a:ext cx="2487565" cy="165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7.0. КУОО ВВП\9. ФОТО МЕРОПРИЯТИЙ ВВ\112. Легкоатлетический марафон Майская гроза. Екб., 03.05.2015\l_mQ5TiX5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9" y="2219167"/>
            <a:ext cx="3078367" cy="230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7.0. КУОО ВВП\9. ФОТО МЕРОПРИЯТИЙ ВВ\112. Легкоатлетический марафон Майская гроза. Екб., 03.05.2015\Vb7flC-Ala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96" y="2219167"/>
            <a:ext cx="3132066" cy="234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7.0. КУОО ВВП\9. ФОТО МЕРОПРИЯТИЙ ВВ\112. Легкоатлетический марафон Майская гроза. Екб., 03.05.2015\5K8ZTssemE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61" y="538628"/>
            <a:ext cx="2153801" cy="16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19167"/>
            <a:ext cx="2024988" cy="2308775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1639619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tx2"/>
                </a:solidFill>
                <a:latin typeface="Verdana" pitchFamily="34" charset="0"/>
              </a:rPr>
              <a:t>2</a:t>
            </a:r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2/2015 (68)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549642"/>
            <a:ext cx="81822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07.05.2015г. </a:t>
            </a:r>
            <a:r>
              <a:rPr lang="ru-RU" sz="1600" b="1" dirty="0">
                <a:latin typeface="+mj-lt"/>
              </a:rPr>
              <a:t>Торжественное награждение юбилейной медалью «70 лет Победы в Великой Отечественной войне» </a:t>
            </a:r>
            <a:r>
              <a:rPr lang="ru-RU" sz="1600" b="1" dirty="0" smtClean="0">
                <a:latin typeface="+mj-lt"/>
              </a:rPr>
              <a:t>в стенах Каменск-Уральского агропромышленного техникума действующих </a:t>
            </a:r>
            <a:r>
              <a:rPr lang="ru-RU" sz="1600" b="1" dirty="0">
                <a:latin typeface="+mj-lt"/>
              </a:rPr>
              <a:t>сотрудников и ветеранов правоохранительных органов, силовых структур и контрольных ведомств </a:t>
            </a:r>
            <a:r>
              <a:rPr lang="ru-RU" sz="1600" b="1" dirty="0" err="1" smtClean="0">
                <a:latin typeface="+mj-lt"/>
              </a:rPr>
              <a:t>г.Каменск</a:t>
            </a:r>
            <a:r>
              <a:rPr lang="ru-RU" sz="1600" b="1" dirty="0" smtClean="0">
                <a:latin typeface="+mj-lt"/>
              </a:rPr>
              <a:t>-Уральского</a:t>
            </a:r>
            <a:r>
              <a:rPr lang="ru-RU" sz="1600" b="1" dirty="0">
                <a:latin typeface="+mj-lt"/>
              </a:rPr>
              <a:t>, </a:t>
            </a:r>
            <a:r>
              <a:rPr lang="ru-RU" sz="1600" b="1" dirty="0" smtClean="0">
                <a:latin typeface="+mj-lt"/>
              </a:rPr>
              <a:t>во время которого удостоверения организации «ОФИЦЕРЫ РОССИИ» были вручены трем членам клуба.</a:t>
            </a:r>
            <a:endParaRPr lang="ru-RU" sz="1600" b="1" dirty="0">
              <a:latin typeface="+mj-lt"/>
            </a:endParaRPr>
          </a:p>
        </p:txBody>
      </p:sp>
      <p:pic>
        <p:nvPicPr>
          <p:cNvPr id="5123" name="Picture 3" descr="F:\7.0. КУОО ВВП\9. ФОТО МЕРОПРИЯТИЙ ВВ\116. Вручение медали 70 лет Победы в КУАТ.07.05.2015\IMG_0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649" y="496410"/>
            <a:ext cx="1712894" cy="1108713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7.0. КУОО ВВП\9. ФОТО МЕРОПРИЯТИЙ ВВ\116. Вручение медали 70 лет Победы в КУАТ.07.05.2015\IMG_02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9" y="2673580"/>
            <a:ext cx="2952328" cy="187606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:\7.0. КУОО ВВП\9. ФОТО МЕРОПРИЯТИЙ ВВ\116. Вручение медали 70 лет Победы в КУАТ.07.05.2015\IMG_0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91" y="496410"/>
            <a:ext cx="3326139" cy="221742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:\7.0. КУОО ВВП\9. ФОТО МЕРОПРИЯТИЙ ВВ\116. Вручение медали 70 лет Победы в КУАТ.07.05.2015\IMG_0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64" y="2713836"/>
            <a:ext cx="2742672" cy="182844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F:\7.0. КУОО ВВП\9. ФОТО МЕРОПРИЯТИЙ ВВ\116. Вручение медали 70 лет Победы в КУАТ.07.05.2015\IMG_04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122" y="2564477"/>
            <a:ext cx="3029508" cy="1985165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7.0. КУОО ВВП\9. ФОТО МЕРОПРИЯТИЙ ВВ\116. Вручение медали 70 лет Победы в КУАТ.07.05.2015\IMG_03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6" y="501061"/>
            <a:ext cx="3663883" cy="2209493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:\7.0. КУОО ВВП\9. ФОТО МЕРОПРИЯТИЙ ВВ\116. Вручение медали 70 лет Победы в КУАТ.07.05.2015\IMG_01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87" y="1633766"/>
            <a:ext cx="1525779" cy="1080069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115226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188640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23/2015 (69)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013176"/>
            <a:ext cx="7992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06–07.05.2015г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ru-RU" sz="1600" b="1" dirty="0">
                <a:latin typeface="+mj-lt"/>
              </a:rPr>
              <a:t>Члены </a:t>
            </a:r>
            <a:r>
              <a:rPr lang="ru-RU" sz="1600" b="1" dirty="0" smtClean="0">
                <a:latin typeface="+mj-lt"/>
              </a:rPr>
              <a:t>клуба </a:t>
            </a:r>
            <a:r>
              <a:rPr lang="ru-RU" sz="1600" b="1" dirty="0">
                <a:latin typeface="+mj-lt"/>
              </a:rPr>
              <a:t>приняли участие в подготовке </a:t>
            </a:r>
            <a:r>
              <a:rPr lang="ru-RU" sz="1600" b="1" dirty="0" smtClean="0">
                <a:latin typeface="+mj-lt"/>
              </a:rPr>
              <a:t>Каменск-Уральского </a:t>
            </a:r>
            <a:r>
              <a:rPr lang="ru-RU" sz="1600" b="1" dirty="0">
                <a:latin typeface="+mj-lt"/>
              </a:rPr>
              <a:t>агропромышленного техникума к смотру строя и песни, посвященному </a:t>
            </a:r>
            <a:r>
              <a:rPr lang="ru-RU" sz="1600" b="1" dirty="0" smtClean="0">
                <a:latin typeface="+mj-lt"/>
              </a:rPr>
              <a:t>70-летию </a:t>
            </a:r>
            <a:r>
              <a:rPr lang="ru-RU" sz="1600" b="1" dirty="0">
                <a:latin typeface="+mj-lt"/>
              </a:rPr>
              <a:t>Победы Советского народа в Великой Отечественной войне и его проведению.</a:t>
            </a:r>
            <a:r>
              <a:rPr lang="ru-RU" sz="1600" b="1" dirty="0" smtClean="0">
                <a:latin typeface="+mj-lt"/>
              </a:rPr>
              <a:t> </a:t>
            </a:r>
            <a:endParaRPr lang="ru-RU" sz="1600" b="1" dirty="0">
              <a:effectLst/>
              <a:latin typeface="+mj-lt"/>
            </a:endParaRPr>
          </a:p>
        </p:txBody>
      </p:sp>
      <p:pic>
        <p:nvPicPr>
          <p:cNvPr id="1026" name="Picture 2" descr="F:\7.0. КУОО ВВП\9. ФОТО МЕРОПРИЯТИЙ ВВ\118. Смотр строя и песни. 06-07.05.2015\IMG_2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3" y="472145"/>
            <a:ext cx="3036695" cy="227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7.0. КУОО ВВП\9. ФОТО МЕРОПРИЯТИЙ ВВ\118. Смотр строя и песни. 06-07.05.2015\IMG_2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28" y="2502278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55" y="511474"/>
            <a:ext cx="1769707" cy="2266641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F:\7.0. КУОО ВВП\9. ФОТО МЕРОПРИЯТИЙ ВВ\118. Смотр строя и песни. 06-07.05.2015\IMG_24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3" y="2760512"/>
            <a:ext cx="2993852" cy="224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7.0. КУОО ВВП\9. ФОТО МЕРОПРИЯТИЙ ВВ\118. Смотр строя и песни, парад наследников Победы, май 2015\IMG_04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80" y="2619295"/>
            <a:ext cx="1756082" cy="2379074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7.0. КУОО ВВП\9. ФОТО МЕРОПРИЯТИЙ ВВ\118. Смотр строя и песни. 06-07.05.2015\IMG_23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377" y="472145"/>
            <a:ext cx="3250268" cy="243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5577339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24/2015 (70)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013176"/>
            <a:ext cx="8136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09.05.2015г. </a:t>
            </a:r>
            <a:r>
              <a:rPr lang="ru-RU" sz="1600" b="1" dirty="0">
                <a:latin typeface="+mj-lt"/>
              </a:rPr>
              <a:t>Члены </a:t>
            </a:r>
            <a:r>
              <a:rPr lang="ru-RU" sz="1600" b="1" dirty="0" smtClean="0">
                <a:latin typeface="+mj-lt"/>
              </a:rPr>
              <a:t>клуба, </a:t>
            </a:r>
            <a:r>
              <a:rPr lang="ru-RU" sz="1600" b="1" dirty="0">
                <a:latin typeface="+mj-lt"/>
              </a:rPr>
              <a:t>совместно и педагогами и студентами Каменск-Уральского агропромышленного техникума приняли участие в Торжественном параде наследников Победы, который состоялся на главной площади Каменск-Уральского.</a:t>
            </a:r>
            <a:endParaRPr lang="ru-RU" sz="1600" b="1" dirty="0">
              <a:effectLst/>
              <a:latin typeface="+mj-lt"/>
            </a:endParaRPr>
          </a:p>
        </p:txBody>
      </p:sp>
      <p:pic>
        <p:nvPicPr>
          <p:cNvPr id="7174" name="Picture 6" descr="F:\7.0. КУОО ВВП\9. ФОТО МЕРОПРИЯТИЙ ВВ\119. Рекорд Победы. 09.05.2015\DSC01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7658" y="494225"/>
            <a:ext cx="3168353" cy="2376264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0.1\PressCenter\АРХИВ 2014 фото, видео, статьи\130. Смотр строя и песни, парад наследников Победы, май 2015\Фото\Парад неследников Победы\IMG_2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659" y="806225"/>
            <a:ext cx="2495998" cy="1871999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92.168.0.1\PressCenter\АРХИВ 2014 фото, видео, статьи\130. Смотр строя и песни, парад наследников Победы, май 2015\Фото\Парад неследников Победы\IMG_24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53" y="2881236"/>
            <a:ext cx="2730839" cy="2048130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92.168.0.1\PressCenter\АРХИВ 2014 фото, видео, статьи\130. Смотр строя и песни, парад наследников Победы, май 2015\Фото\Парад неследников Победы\IMG_25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24" y="2724502"/>
            <a:ext cx="2939819" cy="2204864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192.168.0.1\PressCenter\АРХИВ 2014 фото, видео, статьи\130. Смотр строя и песни, парад наследников Победы, май 2015\Фото\Парад неследников Победы\IMG_25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041" y="493085"/>
            <a:ext cx="3184202" cy="238815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7.0. КУОО ВВП\9. ФОТО МЕРОПРИЯТИЙ ВВ\118. Смотр строя и песни, парад наследников Победы, май 2015\IMG_04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17" y="2881235"/>
            <a:ext cx="3072197" cy="204813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873222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01008"/>
            <a:ext cx="2016224" cy="1512168"/>
          </a:xfrm>
        </p:spPr>
        <p:txBody>
          <a:bodyPr>
            <a:noAutofit/>
          </a:bodyPr>
          <a:lstStyle/>
          <a:p>
            <a:pPr algn="ctr">
              <a:lnSpc>
                <a:spcPts val="160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</a:rPr>
            </a:br>
            <a:r>
              <a:rPr lang="ru-RU" sz="1400" dirty="0" smtClean="0">
                <a:latin typeface="+mn-lt"/>
              </a:rPr>
              <a:t/>
            </a:r>
            <a:br>
              <a:rPr lang="ru-RU" sz="1400" dirty="0" smtClean="0">
                <a:latin typeface="+mn-lt"/>
              </a:rPr>
            </a:br>
            <a:r>
              <a:rPr lang="ru-RU" sz="1400" dirty="0" smtClean="0"/>
              <a:t> </a:t>
            </a:r>
            <a:br>
              <a:rPr lang="ru-RU" sz="1400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endParaRPr lang="ru-RU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39552" y="692696"/>
            <a:ext cx="1224136" cy="93610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123728" y="0"/>
            <a:ext cx="1296144" cy="1340768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4320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4320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4320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4320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4320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4320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 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779912" y="0"/>
            <a:ext cx="1368152" cy="155679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 defTabSz="432000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Содержимое 18" descr="qyD7bqLj4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764704"/>
            <a:ext cx="1080120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 descr="Закиров Александр Робертович 300 группа с. тел. 895304597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764704"/>
            <a:ext cx="1080120" cy="1500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 descr="Мелёхин Антон Алексеевич 131 группа с.тел. 895214145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501008"/>
            <a:ext cx="1080120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Антонов Илья Максимович 125 групп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501008"/>
            <a:ext cx="1106464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Содержимое 17" descr="Азизов Исмоил Бахрулоевич 209 группа с.тел.79089087723 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764704"/>
            <a:ext cx="1080120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Содержимое 3" descr="Рабич Юлия Владимировна 126 группа с.тел. 890287129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764704"/>
            <a:ext cx="1140938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 descr="Слобожанин Олег Владимирович 231 группа с. тел. 896554346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1960" y="764704"/>
            <a:ext cx="1152128" cy="1515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Содержимое 8" descr="Гусейнов Саид Алигулу оглы 101 группа с. тел 8950193290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55976" y="3501008"/>
            <a:ext cx="1088591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 descr="Дабижа Елена Юрьевна 203 группа с.тел.  8908911818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08304" y="3501008"/>
            <a:ext cx="1080120" cy="1512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 descr="Первушин Игорь Иванович 207 группа с.тел. 8904076125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99792" y="3501008"/>
            <a:ext cx="1080120" cy="1512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323528" y="5013176"/>
            <a:ext cx="172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endParaRPr lang="ru-RU" b="1" dirty="0" smtClean="0"/>
          </a:p>
          <a:p>
            <a:pPr algn="ctr">
              <a:lnSpc>
                <a:spcPts val="1600"/>
              </a:lnSpc>
            </a:pPr>
            <a:endParaRPr lang="ru-RU" b="1" dirty="0" smtClean="0"/>
          </a:p>
          <a:p>
            <a:pPr algn="ctr">
              <a:lnSpc>
                <a:spcPts val="1600"/>
              </a:lnSpc>
            </a:pPr>
            <a:endParaRPr lang="ru-RU" b="1" dirty="0" smtClean="0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7020272" y="2348880"/>
            <a:ext cx="15476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Азизов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Исмоил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Бахрулоевич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с.тел. 79089087723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5436096" y="2348880"/>
            <a:ext cx="15476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err="1" smtClean="0"/>
              <a:t>Рабич</a:t>
            </a:r>
            <a:r>
              <a:rPr lang="ru-RU" sz="1000" b="1" dirty="0" smtClean="0"/>
              <a:t> </a:t>
            </a:r>
            <a:endParaRPr lang="ru-RU" sz="1000" dirty="0" smtClean="0"/>
          </a:p>
          <a:p>
            <a:pPr algn="ctr"/>
            <a:r>
              <a:rPr lang="ru-RU" sz="1000" b="1" dirty="0" smtClean="0"/>
              <a:t> Юлия </a:t>
            </a:r>
          </a:p>
          <a:p>
            <a:pPr algn="ctr"/>
            <a:r>
              <a:rPr lang="ru-RU" sz="1000" b="1" dirty="0" smtClean="0"/>
              <a:t> Владимировна 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с.тел. 89028712986 </a:t>
            </a:r>
            <a:endParaRPr lang="ru-RU" sz="1000" dirty="0"/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2267744" y="2348880"/>
            <a:ext cx="172819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err="1" smtClean="0"/>
              <a:t>Закиров</a:t>
            </a:r>
            <a:r>
              <a:rPr lang="ru-RU" sz="1000" b="1" dirty="0" smtClean="0"/>
              <a:t> </a:t>
            </a:r>
            <a:endParaRPr lang="ru-RU" sz="1000" dirty="0" smtClean="0"/>
          </a:p>
          <a:p>
            <a:pPr algn="ctr"/>
            <a:r>
              <a:rPr lang="ru-RU" sz="1000" b="1" dirty="0" smtClean="0"/>
              <a:t>Александр </a:t>
            </a:r>
          </a:p>
          <a:p>
            <a:pPr algn="ctr"/>
            <a:r>
              <a:rPr lang="ru-RU" sz="1000" b="1" dirty="0" smtClean="0"/>
              <a:t>Робертович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 тел. 89530459756 </a:t>
            </a:r>
            <a:endParaRPr lang="ru-RU" sz="1000" dirty="0" smtClean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3995936" y="2348880"/>
            <a:ext cx="15476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smtClean="0"/>
              <a:t>Слобожанин  </a:t>
            </a:r>
            <a:endParaRPr lang="ru-RU" sz="1000" dirty="0" smtClean="0"/>
          </a:p>
          <a:p>
            <a:pPr algn="ctr"/>
            <a:r>
              <a:rPr lang="ru-RU" sz="1000" b="1" dirty="0" smtClean="0"/>
              <a:t>Олег</a:t>
            </a:r>
          </a:p>
          <a:p>
            <a:pPr algn="ctr"/>
            <a:r>
              <a:rPr lang="ru-RU" sz="1000" b="1" dirty="0" smtClean="0"/>
              <a:t> Владимирович 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 тел. 89655434648 </a:t>
            </a:r>
            <a:endParaRPr lang="ru-RU" sz="1000" dirty="0"/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611560" y="2348880"/>
            <a:ext cx="17281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</a:t>
            </a:r>
            <a: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00" b="1" dirty="0" smtClean="0"/>
              <a:t>Ершов Владимир</a:t>
            </a:r>
            <a:br>
              <a:rPr lang="ru-RU" sz="1000" b="1" dirty="0" smtClean="0"/>
            </a:br>
            <a:r>
              <a:rPr lang="ru-RU" sz="1000" b="1" dirty="0" smtClean="0"/>
              <a:t>Александрович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smtClean="0"/>
              <a:t>с. тел.+7(908)9158029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755576" y="5157192"/>
            <a:ext cx="1547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smtClean="0"/>
              <a:t>Антонов</a:t>
            </a:r>
            <a:br>
              <a:rPr lang="ru-RU" sz="1000" b="1" dirty="0" smtClean="0"/>
            </a:br>
            <a:r>
              <a:rPr lang="ru-RU" sz="1000" b="1" dirty="0" smtClean="0"/>
              <a:t> Илья Максимович</a:t>
            </a:r>
            <a:endParaRPr lang="ru-RU" sz="1000" dirty="0"/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2555776" y="5157192"/>
            <a:ext cx="15476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smtClean="0"/>
              <a:t>Первушин  </a:t>
            </a:r>
            <a:endParaRPr lang="ru-RU" sz="1000" dirty="0" smtClean="0"/>
          </a:p>
          <a:p>
            <a:pPr algn="ctr"/>
            <a:r>
              <a:rPr lang="ru-RU" sz="1000" b="1" dirty="0" smtClean="0"/>
              <a:t>Игорь  Иванович 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с.тел.  89089118187 </a:t>
            </a:r>
            <a:endParaRPr lang="ru-RU" sz="1000" dirty="0"/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4139952" y="5157192"/>
            <a:ext cx="15476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smtClean="0"/>
              <a:t>Гусейнов </a:t>
            </a:r>
            <a:endParaRPr lang="ru-RU" sz="1000" dirty="0" smtClean="0"/>
          </a:p>
          <a:p>
            <a:pPr algn="ctr"/>
            <a:r>
              <a:rPr lang="ru-RU" sz="1000" b="1" dirty="0" smtClean="0"/>
              <a:t>Саид  </a:t>
            </a:r>
            <a:r>
              <a:rPr lang="ru-RU" sz="1000" b="1" dirty="0" err="1" smtClean="0"/>
              <a:t>Алигулу</a:t>
            </a:r>
            <a:r>
              <a:rPr lang="ru-RU" sz="1000" b="1" dirty="0" smtClean="0"/>
              <a:t> </a:t>
            </a:r>
            <a:r>
              <a:rPr lang="ru-RU" sz="1000" b="1" dirty="0" err="1" smtClean="0"/>
              <a:t>оглы</a:t>
            </a:r>
            <a:r>
              <a:rPr lang="ru-RU" sz="1000" b="1" dirty="0" smtClean="0"/>
              <a:t> 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 тел. 89501932905 </a:t>
            </a:r>
            <a:endParaRPr lang="ru-RU" sz="1000" dirty="0"/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5652120" y="5157192"/>
            <a:ext cx="15476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err="1" smtClean="0"/>
              <a:t>Мелёхин</a:t>
            </a:r>
            <a:r>
              <a:rPr lang="ru-RU" sz="1000" b="1" dirty="0" smtClean="0"/>
              <a:t> </a:t>
            </a:r>
            <a:endParaRPr lang="ru-RU" sz="1000" dirty="0" smtClean="0"/>
          </a:p>
          <a:p>
            <a:pPr algn="ctr"/>
            <a:r>
              <a:rPr lang="ru-RU" sz="1000" b="1" dirty="0" smtClean="0"/>
              <a:t>Антон Алексеевич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с.тел. 89521414546 </a:t>
            </a:r>
            <a:endParaRPr lang="ru-RU" sz="1000" dirty="0"/>
          </a:p>
        </p:txBody>
      </p: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7092280" y="5157192"/>
            <a:ext cx="15476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000" b="1" dirty="0" err="1" smtClean="0"/>
              <a:t>Дабижа</a:t>
            </a:r>
            <a:r>
              <a:rPr lang="ru-RU" sz="1000" b="1" dirty="0" smtClean="0"/>
              <a:t>  </a:t>
            </a:r>
            <a:endParaRPr lang="ru-RU" sz="1000" dirty="0" smtClean="0"/>
          </a:p>
          <a:p>
            <a:pPr algn="ctr"/>
            <a:r>
              <a:rPr lang="ru-RU" sz="1000" b="1" dirty="0" smtClean="0"/>
              <a:t>Елена Юрьевна</a:t>
            </a:r>
            <a:endParaRPr lang="ru-RU" sz="1000" dirty="0" smtClean="0"/>
          </a:p>
          <a:p>
            <a:pPr algn="ctr"/>
            <a:r>
              <a:rPr lang="ru-RU" sz="1000" b="1" dirty="0" smtClean="0"/>
              <a:t>с.тел.89040761257 </a:t>
            </a:r>
            <a:endParaRPr lang="ru-RU" sz="1000" dirty="0"/>
          </a:p>
        </p:txBody>
      </p:sp>
      <p:pic>
        <p:nvPicPr>
          <p:cNvPr id="29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96336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25/2015 (71)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581128"/>
            <a:ext cx="80648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09.05.2015г. </a:t>
            </a:r>
            <a:r>
              <a:rPr lang="ru-RU" sz="1600" b="1" dirty="0">
                <a:latin typeface="+mj-lt"/>
              </a:rPr>
              <a:t>Члены </a:t>
            </a:r>
            <a:r>
              <a:rPr lang="ru-RU" sz="1600" b="1" dirty="0" smtClean="0">
                <a:latin typeface="+mj-lt"/>
              </a:rPr>
              <a:t>клуба, </a:t>
            </a:r>
            <a:r>
              <a:rPr lang="ru-RU" sz="1600" b="1" dirty="0">
                <a:latin typeface="+mj-lt"/>
              </a:rPr>
              <a:t>совместно </a:t>
            </a:r>
            <a:r>
              <a:rPr lang="ru-RU" sz="1600" b="1" dirty="0" smtClean="0">
                <a:latin typeface="+mj-lt"/>
              </a:rPr>
              <a:t>с ветеранами войск правопорядка, педагогами </a:t>
            </a:r>
            <a:r>
              <a:rPr lang="ru-RU" sz="1600" b="1" dirty="0">
                <a:latin typeface="+mj-lt"/>
              </a:rPr>
              <a:t>и студентами Каменск-Уральского агропромышленного техникума и активистами группы силовой акробатики </a:t>
            </a:r>
            <a:r>
              <a:rPr lang="en-US" sz="1600" b="1" dirty="0">
                <a:latin typeface="+mj-lt"/>
              </a:rPr>
              <a:t>WORKOUT K</a:t>
            </a:r>
            <a:r>
              <a:rPr lang="ru-RU" sz="1600" b="1" dirty="0">
                <a:latin typeface="+mj-lt"/>
              </a:rPr>
              <a:t>-</a:t>
            </a:r>
            <a:r>
              <a:rPr lang="en-US" sz="1600" b="1" dirty="0">
                <a:latin typeface="+mj-lt"/>
              </a:rPr>
              <a:t>U </a:t>
            </a:r>
            <a:r>
              <a:rPr lang="ru-RU" sz="1600" b="1" dirty="0">
                <a:latin typeface="+mj-lt"/>
              </a:rPr>
              <a:t>организовали и провели военно-патриотическую акцию «Рекорд Победы», во время которой было осуществлено 25 569 отжиманий от земли – именно столько </a:t>
            </a:r>
            <a:r>
              <a:rPr lang="ru-RU" sz="1600" b="1" dirty="0" smtClean="0">
                <a:latin typeface="+mj-lt"/>
              </a:rPr>
              <a:t> мирных  дней минуло с Дня Победы – 9 мая </a:t>
            </a:r>
            <a:r>
              <a:rPr lang="ru-RU" sz="1600" b="1" dirty="0">
                <a:latin typeface="+mj-lt"/>
              </a:rPr>
              <a:t>1945 года.</a:t>
            </a:r>
            <a:endParaRPr lang="ru-RU" sz="1600" b="1" dirty="0">
              <a:effectLst/>
              <a:latin typeface="+mj-lt"/>
            </a:endParaRPr>
          </a:p>
        </p:txBody>
      </p:sp>
      <p:pic>
        <p:nvPicPr>
          <p:cNvPr id="8194" name="Picture 2" descr="F:\7.0. КУОО ВВП\9. ФОТО МЕРОПРИЯТИЙ ВВ\119. Рекорд Победы. 09.05.2015\DSC01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7" y="2595160"/>
            <a:ext cx="2664995" cy="19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7.0. КУОО ВВП\9. ФОТО МЕРОПРИЯТИЙ ВВ\119. Рекорд Победы. 09.05.2015\DSC01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00" y="2595160"/>
            <a:ext cx="2664997" cy="19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7.0. КУОО ВВП\9. ФОТО МЕРОПРИЯТИЙ ВВ\119. Рекорд Победы. 09.05.2015\DSC015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15" y="490364"/>
            <a:ext cx="2726685" cy="2045014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7.0. КУОО ВВП\9. ФОТО МЕРОПРИЯТИЙ ВВ\119. Рекорд Победы. 09.05.2015\DSC015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92512"/>
            <a:ext cx="2672054" cy="20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:\7.0. КУОО ВВП\9. ФОТО МЕРОПРИЯТИЙ ВВ\119. Рекорд Победы. 09.05.2015\DSC015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00" y="486757"/>
            <a:ext cx="2736304" cy="2052228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F:\7.0. КУОО ВВП\9. ФОТО МЕРОПРИЯТИЙ ВВ\119. Рекорд Победы. 09.05.2015\DSC015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4088"/>
            <a:ext cx="2726530" cy="2044898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7.0. КУОО ВВП\9. ФОТО МЕРОПРИЯТИЙ ВВ\120. Рекорд Победы. 09.05.2015\IMG_2582 -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14" y="2595160"/>
            <a:ext cx="2656957" cy="199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7358688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26/2015 (72)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3899" y="4107745"/>
            <a:ext cx="82550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23.05.2015г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ru-RU" sz="1600" b="1" dirty="0">
                <a:latin typeface="+mj-lt"/>
              </a:rPr>
              <a:t>Члены </a:t>
            </a:r>
            <a:r>
              <a:rPr lang="ru-RU" sz="1600" b="1" dirty="0" smtClean="0">
                <a:latin typeface="+mj-lt"/>
              </a:rPr>
              <a:t>клуба, </a:t>
            </a:r>
            <a:r>
              <a:rPr lang="ru-RU" sz="1600" b="1" dirty="0">
                <a:latin typeface="+mj-lt"/>
              </a:rPr>
              <a:t>совместно со студентами </a:t>
            </a:r>
            <a:r>
              <a:rPr lang="ru-RU" sz="1600" b="1" dirty="0" smtClean="0">
                <a:latin typeface="+mj-lt"/>
              </a:rPr>
              <a:t>и педагогами Каменск-Уральского </a:t>
            </a:r>
            <a:r>
              <a:rPr lang="ru-RU" sz="1600" b="1" dirty="0">
                <a:latin typeface="+mj-lt"/>
              </a:rPr>
              <a:t>агропромышленного </a:t>
            </a:r>
            <a:r>
              <a:rPr lang="ru-RU" sz="1600" b="1" dirty="0" smtClean="0">
                <a:latin typeface="+mj-lt"/>
              </a:rPr>
              <a:t>техникума, ветеранами ВВ МВД РФ и «ОФИЦЕРЫ РОССИИ» приняли </a:t>
            </a:r>
            <a:r>
              <a:rPr lang="ru-RU" sz="1600" b="1" dirty="0">
                <a:latin typeface="+mj-lt"/>
              </a:rPr>
              <a:t>участие в </a:t>
            </a:r>
            <a:r>
              <a:rPr lang="ru-RU" sz="1600" b="1" dirty="0" smtClean="0">
                <a:latin typeface="+mj-lt"/>
              </a:rPr>
              <a:t>проведении </a:t>
            </a:r>
            <a:r>
              <a:rPr lang="ru-RU" sz="1600" b="1" dirty="0">
                <a:latin typeface="+mj-lt"/>
              </a:rPr>
              <a:t>этапа </a:t>
            </a:r>
            <a:r>
              <a:rPr lang="ru-RU" sz="1600" b="1" dirty="0" smtClean="0">
                <a:latin typeface="+mj-lt"/>
              </a:rPr>
              <a:t>Кубка </a:t>
            </a:r>
            <a:r>
              <a:rPr lang="ru-RU" sz="1600" b="1" dirty="0">
                <a:latin typeface="+mj-lt"/>
              </a:rPr>
              <a:t>Свердловской области по </a:t>
            </a:r>
            <a:r>
              <a:rPr lang="ru-RU" sz="1600" b="1" dirty="0" err="1">
                <a:latin typeface="+mj-lt"/>
              </a:rPr>
              <a:t>воркауту</a:t>
            </a:r>
            <a:r>
              <a:rPr lang="ru-RU" sz="1600" b="1" dirty="0">
                <a:latin typeface="+mj-lt"/>
              </a:rPr>
              <a:t>, который состоялся на </a:t>
            </a:r>
            <a:r>
              <a:rPr lang="ru-RU" sz="1600" b="1" dirty="0" err="1">
                <a:latin typeface="+mj-lt"/>
              </a:rPr>
              <a:t>мототрассе</a:t>
            </a:r>
            <a:r>
              <a:rPr lang="ru-RU" sz="1600" b="1" dirty="0">
                <a:latin typeface="+mj-lt"/>
              </a:rPr>
              <a:t> «Юность». В Каменск-Уральский приехали атлеты со всей Свердловской области, которые продемонстрировали молодежи </a:t>
            </a:r>
            <a:r>
              <a:rPr lang="ru-RU" sz="1600" b="1" dirty="0" smtClean="0">
                <a:latin typeface="+mj-lt"/>
              </a:rPr>
              <a:t>всю свою </a:t>
            </a:r>
            <a:r>
              <a:rPr lang="ru-RU" sz="1600" b="1" dirty="0">
                <a:latin typeface="+mj-lt"/>
              </a:rPr>
              <a:t>артистичность в номинации </a:t>
            </a:r>
            <a:r>
              <a:rPr lang="ru-RU" sz="1600" b="1" dirty="0" smtClean="0">
                <a:latin typeface="+mj-lt"/>
              </a:rPr>
              <a:t>«фристайл», </a:t>
            </a:r>
            <a:r>
              <a:rPr lang="ru-RU" sz="1600" b="1" dirty="0">
                <a:latin typeface="+mj-lt"/>
              </a:rPr>
              <a:t>силу </a:t>
            </a:r>
            <a:r>
              <a:rPr lang="ru-RU" sz="1600" b="1" dirty="0"/>
              <a:t>–</a:t>
            </a:r>
            <a:r>
              <a:rPr lang="ru-RU" sz="1600" b="1" dirty="0" smtClean="0">
                <a:latin typeface="+mj-lt"/>
              </a:rPr>
              <a:t> </a:t>
            </a:r>
            <a:r>
              <a:rPr lang="ru-RU" sz="1600" b="1" dirty="0">
                <a:latin typeface="+mj-lt"/>
              </a:rPr>
              <a:t>в троеборье и статических элементах. Данный этап Кубка входит в серию мероприятий, которые пройдут </a:t>
            </a:r>
            <a:r>
              <a:rPr lang="ru-RU" sz="1600" b="1" dirty="0" smtClean="0">
                <a:latin typeface="+mj-lt"/>
              </a:rPr>
              <a:t>по </a:t>
            </a:r>
            <a:r>
              <a:rPr lang="ru-RU" sz="1600" b="1" dirty="0">
                <a:latin typeface="+mj-lt"/>
              </a:rPr>
              <a:t>всему </a:t>
            </a:r>
            <a:r>
              <a:rPr lang="ru-RU" sz="1600" b="1" dirty="0" smtClean="0">
                <a:latin typeface="+mj-lt"/>
              </a:rPr>
              <a:t>региону  и определят сильнейших.</a:t>
            </a:r>
            <a:endParaRPr lang="ru-RU" sz="1600" b="1" dirty="0">
              <a:latin typeface="+mj-lt"/>
            </a:endParaRPr>
          </a:p>
        </p:txBody>
      </p:sp>
      <p:pic>
        <p:nvPicPr>
          <p:cNvPr id="1028" name="Picture 4" descr="F:\7.0. КУОО ВВП\9. ФОТО МЕРОПРИЯТИЙ ВВ\123. Кубок Свердловской области по воркауту. 23.05.2015\IMG_0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10" y="476671"/>
            <a:ext cx="2928326" cy="195221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7.0. КУОО ВВП\9. ФОТО МЕРОПРИЯТИЙ ВВ\123. Кубок Свердловской области по воркауту. 23.05.2015\IMG_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45" y="2435137"/>
            <a:ext cx="2486131" cy="165742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7.0. КУОО ВВП\9. ФОТО МЕРОПРИЯТИЙ ВВ\123. Кубок Свердловской области по воркауту. 23.05.2015\IMG_06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0" y="2435138"/>
            <a:ext cx="2496278" cy="1664185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F:\7.0. КУОО ВВП\9. ФОТО МЕРОПРИЯТИЙ ВВ\123. Кубок Свердловской области по воркауту. 23.05.2015\IMG_05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9" y="476671"/>
            <a:ext cx="2415102" cy="362265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7.0. КУОО ВВП\9. ФОТО МЕРОПРИЯТИЙ ВВ\123. Кубок Свердловской области по воркауту. 23.05.2015\IMG_07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97" y="2171401"/>
            <a:ext cx="1085098" cy="1921158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F:\7.0. КУОО ВВП\9. ФОТО МЕРОПРИЯТИЙ ВВ\123. Кубок Свердловской области по воркауту. 23.05.2015\IMG_06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33" y="476672"/>
            <a:ext cx="2928323" cy="195221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6073597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27/2015 (73)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8" name="Заголовок 20"/>
          <p:cNvSpPr txBox="1">
            <a:spLocks/>
          </p:cNvSpPr>
          <p:nvPr/>
        </p:nvSpPr>
        <p:spPr>
          <a:xfrm>
            <a:off x="467545" y="4879303"/>
            <a:ext cx="8208912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 smtClean="0">
                <a:solidFill>
                  <a:schemeClr val="tx1"/>
                </a:solidFill>
              </a:rPr>
              <a:t>08.06.2015.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Еще один воспитанник и выпускник военно-патриотического клуба ОДОН  С.О.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Плюснин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получил рекомендации для поступления в военный институт (на этот раз – ВВ МВД РФ,  г. Пермь). Это уже второй случай, когда член клуба удостаивается такой чести. Данные С.О.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Плюснину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рекомендации были согласованы на заседании Бюро Свердловской областной общественной организации ветеранов и инвалидов ОВД И ВВ    и Президиума Регионального отделения «ОФИЦЕРЫ РОССИИ» по Свердловской области. 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 descr="F:\7.1. ОФИЦЕРЫ РОССИИ\0. Прием в ОФИЦЕРЫ РОССИИ\3. Прием С.О. Плюснина\Скан рекоменд. письма от ОФ.Р\письмо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39284"/>
            <a:ext cx="2424055" cy="72997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7.1. ОФИЦЕРЫ РОССИИ\0. Прием в ОФИЦЕРЫ РОССИИ\3. Прием С.О. Плюснина\Скан рекоменд. письма от ОФ.Р\письмо 001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5158"/>
            <a:ext cx="2424055" cy="307040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7.1. ОФИЦЕРЫ РОССИИ\0. Прием в ОФИЦЕРЫ РОССИИ\3. Прием С.О. Плюснина\фото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62" y="480643"/>
            <a:ext cx="2472790" cy="380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7.1. ОФИЦЕРЫ РОССИИ\0. Прием в ОФИЦЕРЫ РОССИИ\3. Прием С.О. Плюснина\Скан рекоменд. письма от ВВ МВД РФ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495158"/>
            <a:ext cx="2790236" cy="37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7414803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28/2015 (74)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2176" y="4365497"/>
            <a:ext cx="82730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14.06.2015г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ru-RU" sz="1600" b="1" dirty="0" smtClean="0">
                <a:latin typeface="+mj-lt"/>
              </a:rPr>
              <a:t>В </a:t>
            </a:r>
            <a:r>
              <a:rPr lang="ru-RU" sz="1600" b="1" dirty="0">
                <a:latin typeface="+mj-lt"/>
              </a:rPr>
              <a:t>столице </a:t>
            </a:r>
            <a:r>
              <a:rPr lang="ru-RU" sz="1600" b="1" dirty="0" smtClean="0">
                <a:latin typeface="+mj-lt"/>
              </a:rPr>
              <a:t>Урала впервые состоялась «Гонка героев».  Всем ее участникам предстояло </a:t>
            </a:r>
            <a:r>
              <a:rPr lang="ru-RU" sz="1600" b="1" dirty="0">
                <a:latin typeface="+mj-lt"/>
              </a:rPr>
              <a:t>преодолеть трассу с многочисленными препятствиями: огненно-штурмовую полосу, переправу через реку, подземные тоннели, препятствия из колючей проволоки, висячих мостов и стены скалолаза. </a:t>
            </a:r>
            <a:r>
              <a:rPr lang="ru-RU" sz="1600" b="1" dirty="0" smtClean="0">
                <a:latin typeface="+mj-lt"/>
              </a:rPr>
              <a:t>В соревнованиях приняли участие ветеран ВВ МВД РФ, руководитель ВПК «ОДОН» Владимир Ершов </a:t>
            </a:r>
            <a:r>
              <a:rPr lang="ru-RU" sz="1600" b="1" dirty="0">
                <a:latin typeface="+mj-lt"/>
              </a:rPr>
              <a:t>и </a:t>
            </a:r>
            <a:r>
              <a:rPr lang="ru-RU" sz="1600" b="1" dirty="0" smtClean="0">
                <a:latin typeface="+mj-lt"/>
              </a:rPr>
              <a:t>заместитель директора КУАТ Дмитрий Останин, которые показали </a:t>
            </a:r>
            <a:r>
              <a:rPr lang="ru-RU" sz="1600" b="1" dirty="0">
                <a:latin typeface="+mj-lt"/>
              </a:rPr>
              <a:t>свою физическую </a:t>
            </a:r>
            <a:r>
              <a:rPr lang="ru-RU" sz="1600" b="1" dirty="0" smtClean="0">
                <a:latin typeface="+mj-lt"/>
              </a:rPr>
              <a:t>силу и </a:t>
            </a:r>
            <a:r>
              <a:rPr lang="ru-RU" sz="1600" b="1" dirty="0">
                <a:latin typeface="+mj-lt"/>
              </a:rPr>
              <a:t>эмоциональную крепость духа. </a:t>
            </a:r>
          </a:p>
        </p:txBody>
      </p:sp>
      <p:pic>
        <p:nvPicPr>
          <p:cNvPr id="1026" name="Picture 2" descr="F:\7.0. КУОО ВВП\9. ФОТО МЕРОПРИЯТИЙ ВВ\128. Гонка героев. 14.06.2015\IMG_0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48679"/>
            <a:ext cx="2769467" cy="18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7.0. КУОО ВВП\9. ФОТО МЕРОПРИЯТИЙ ВВ\128. Гонка героев. 14.06.2015\IMG_0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27653"/>
            <a:ext cx="2847209" cy="1898140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:\7.0. КУОО ВВП\9. ФОТО МЕРОПРИЯТИЙ ВВ\128. Гонка героев. 14.06.2015\IMG_0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541670"/>
            <a:ext cx="2769467" cy="184631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:\7.0. КУОО ВВП\9. ФОТО МЕРОПРИЯТИЙ ВВ\128. Гонка героев. 14.06.2015\IMG_0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28" y="527653"/>
            <a:ext cx="2790492" cy="1860328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F:\7.0. КУОО ВВП\9. ФОТО МЕРОПРИЯТИЙ ВВ\128. Гонка героев. 14.06.2015\IMG_08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36" y="2394991"/>
            <a:ext cx="2966275" cy="197751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F:\7.0. КУОО ВВП\9. ФОТО МЕРОПРИЯТИЙ ВВ\128. Гонка героев. 14.06.2015\IMG_08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368" y="2394989"/>
            <a:ext cx="2966276" cy="197751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F:\7.0. КУОО ВВП\9. ФОТО МЕРОПРИЯТИЙ ВВ\128. Гонка героев. 14.06.2015\IMG_08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394991"/>
            <a:ext cx="2955759" cy="197050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1569996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29/2015 (75)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8" name="Заголовок 20"/>
          <p:cNvSpPr txBox="1">
            <a:spLocks/>
          </p:cNvSpPr>
          <p:nvPr/>
        </p:nvSpPr>
        <p:spPr>
          <a:xfrm>
            <a:off x="539552" y="4879303"/>
            <a:ext cx="8136904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10.07.2015г.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Участники военно-патриотического  клуба совместно </a:t>
            </a:r>
            <a:r>
              <a:rPr lang="ru-RU" sz="1600" dirty="0">
                <a:solidFill>
                  <a:schemeClr val="tx1"/>
                </a:solidFill>
                <a:effectLst/>
              </a:rPr>
              <a:t>с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ветеранами ВВ МВД РФ и членами местного отделения «ОФИЦЕРЫ РОССИИ» приняли </a:t>
            </a:r>
            <a:r>
              <a:rPr lang="ru-RU" sz="1600" dirty="0">
                <a:solidFill>
                  <a:schemeClr val="tx1"/>
                </a:solidFill>
                <a:effectLst/>
              </a:rPr>
              <a:t>участие в субботнике на строительстве Центра патриотического воспитания молодежи в Каменск-Уральском, инициатором которого стал региональный Благотворительный фонд «Уральский Витязь» (М.С. </a:t>
            </a:r>
            <a:r>
              <a:rPr lang="ru-RU" sz="1600" dirty="0" err="1">
                <a:solidFill>
                  <a:schemeClr val="tx1"/>
                </a:solidFill>
                <a:effectLst/>
              </a:rPr>
              <a:t>Кайгородов</a:t>
            </a:r>
            <a:r>
              <a:rPr lang="ru-RU" sz="1600" dirty="0">
                <a:solidFill>
                  <a:schemeClr val="tx1"/>
                </a:solidFill>
                <a:effectLst/>
              </a:rPr>
              <a:t>). В результате работы была очищена территория вокруг здания и часть внутренних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помещений будущего общегородского центра . </a:t>
            </a:r>
            <a:r>
              <a:rPr lang="ru-RU" sz="1600" dirty="0">
                <a:solidFill>
                  <a:schemeClr val="tx1"/>
                </a:solidFill>
                <a:effectLst/>
              </a:rPr>
              <a:t>Принято решение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о том, чтобы практиковать </a:t>
            </a:r>
            <a:r>
              <a:rPr lang="ru-RU" sz="1600" dirty="0">
                <a:solidFill>
                  <a:schemeClr val="tx1"/>
                </a:solidFill>
                <a:effectLst/>
              </a:rPr>
              <a:t>такое взаимодействие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 фондом и </a:t>
            </a:r>
            <a:r>
              <a:rPr lang="ru-RU" sz="1600" dirty="0">
                <a:solidFill>
                  <a:schemeClr val="tx1"/>
                </a:solidFill>
                <a:effectLst/>
              </a:rPr>
              <a:t>в будущем.</a:t>
            </a:r>
          </a:p>
        </p:txBody>
      </p:sp>
      <p:pic>
        <p:nvPicPr>
          <p:cNvPr id="2" name="Picture 2" descr="F:\7.0. КУОО ВВП\9. ФОТО МЕРОПРИЯТИЙ ВВ\131. Субботник ЦПВ ВИТЯЗЬ. 10.07.2015\b_200_200_16777215_0___images_stories_2015_pro_skool130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218" y="507365"/>
            <a:ext cx="1917881" cy="1553484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7.0. КУОО ВВП\9. ФОТО МЕРОПРИЯТИЙ ВВ\131. Субботник ЦПВ ВИТЯЗЬ. 10.07.2015\edinoborst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48" y="1988840"/>
            <a:ext cx="3086070" cy="205738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7.0. КУОО ВВП\9. ФОТО МЕРОПРИЯТИЙ ВВ\131. Субботник ЦПВ ВИТЯЗЬ. 10.07.2015\T9e7eeb7a70ce2cecbd2d889e803289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08" y="507364"/>
            <a:ext cx="1164210" cy="1164210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7.0. КУОО ВВП\9. ФОТО МЕРОПРИЯТИЙ ВВ\131. Субботник ЦПВ ВИТЯЗЬ. 10.07.2015\T95f98d69c687a6cc89c696daf6bac03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529" y="2834870"/>
            <a:ext cx="1201570" cy="1201570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7.0. КУОО ВВП\9. ФОТО МЕРОПРИЯТИЙ ВВ\131. Субботник ЦПВ ВИТЯЗЬ. 10.07.2015\Tadd72105c74c9c31005552eba85b294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18" y="2790709"/>
            <a:ext cx="1255512" cy="125551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7.0. КУОО ВВП\9. ФОТО МЕРОПРИЯТИЙ ВВ\131. Субботник ЦПВ ВИТЯЗЬ. 10.07.2015\05ab20b3ac5b3d37e8e26b89f6579ba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5" y="506630"/>
            <a:ext cx="2481843" cy="186138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7.0. КУОО ВВП\9. ФОТО МЕРОПРИЯТИЙ ВВ\131. Субботник ЦПВ ВИТЯЗЬ. 10.07.2015\rekonstruktsiy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84" y="2075559"/>
            <a:ext cx="1924003" cy="714444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:\7.0. КУОО ВВП\9. ФОТО МЕРОПРИЯТИЙ ВВ\131. Субботник ЦПВ ВИТЯЗЬ. 10.07.2015\T07061b58d72221ea89c37e12002ae1f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913" y="1671574"/>
            <a:ext cx="1121304" cy="1121304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7.0. КУОО ВВП\9. ФОТО МЕРОПРИЯТИЙ ВВ\131. Субботник ЦПВ ВИТЯЗЬ. 10.07.2015\0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98" y="506630"/>
            <a:ext cx="2501349" cy="155083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F:\7.0. КУОО ВВП\9. ФОТО МЕРОПРИЯТИЙ ВВ\131. Субботник ЦПВ ВИТЯЗЬ. 10.07.2015\IMG_20150721_16431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35" y="2021301"/>
            <a:ext cx="2505512" cy="2024920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7.0. КУОО ВВП\9. ФОТО МЕРОПРИЯТИЙ ВВ\131. Субботник ЦПВ ВИТЯЗЬ. 10.07.2015\IMG_20150721_16432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00" y="1988841"/>
            <a:ext cx="1999439" cy="804038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:\7.0. КУОО ВВП\9. ФОТО МЕРОПРИЯТИЙ ВВ\131. Субботник ЦПВ ВИТЯЗЬ. 10.07.2015\IMG_20150721_1643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75" y="2075559"/>
            <a:ext cx="599919" cy="709740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3215675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 descr="F:\7.0. КУОО ВВП\9. ФОТО МЕРОПРИЯТИЙ ВВ\0. Сканкопии материалов Каменск-Уральской организации ВВ МВД РФ\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20" y="511987"/>
            <a:ext cx="7809381" cy="538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059209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F:\7.0. КУОО ВВП\9. ФОТО МЕРОПРИЯТИЙ ВВ\132. С.Панкратьев - награждение. 24.07.2015\IMG_20150724_095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485" y="909701"/>
            <a:ext cx="4780747" cy="3585560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30/2015 (76)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468645" y="4820181"/>
            <a:ext cx="8136904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24.07.2015г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Один из руководителей военно-патриотического клуба «ОДОН» (Каменск-Уральский агропромышленный техникум) мл. сержант С.М. Панкратьев был награжден Знаком Почета «За полезное». Данный праздничный момент был сопряжен с тем, что С.М. Панкратьев принял решение вернуться на службу в ВВ МВД РФ по контракту и уже через 2 дня убывает к месту </a:t>
            </a:r>
            <a:r>
              <a:rPr lang="ru-RU" sz="1600" dirty="0">
                <a:solidFill>
                  <a:schemeClr val="tx1"/>
                </a:solidFill>
                <a:effectLst/>
              </a:rPr>
              <a:t>ее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прохождения  в гарнизон </a:t>
            </a:r>
            <a:r>
              <a:rPr lang="ru-RU" sz="1600" dirty="0">
                <a:solidFill>
                  <a:schemeClr val="tx1"/>
                </a:solidFill>
                <a:effectLst/>
              </a:rPr>
              <a:t>города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Екатеринбург…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Заголовок 20"/>
          <p:cNvSpPr txBox="1">
            <a:spLocks/>
          </p:cNvSpPr>
          <p:nvPr/>
        </p:nvSpPr>
        <p:spPr>
          <a:xfrm>
            <a:off x="1031341" y="476672"/>
            <a:ext cx="8136904" cy="36004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>
                <a:solidFill>
                  <a:schemeClr val="tx1"/>
                </a:solidFill>
                <a:effectLst/>
              </a:rPr>
              <a:t>ТОВАРИЩ МЛАДШИЙ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СЕРЖАНТ, </a:t>
            </a:r>
            <a:r>
              <a:rPr lang="ru-RU" sz="1600" dirty="0">
                <a:solidFill>
                  <a:schemeClr val="tx1"/>
                </a:solidFill>
                <a:effectLst/>
              </a:rPr>
              <a:t>СПАСИБО ЗА 2 ГОДА СОВМЕСТНОЙ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РАБОТЫ!</a:t>
            </a:r>
          </a:p>
        </p:txBody>
      </p:sp>
      <p:pic>
        <p:nvPicPr>
          <p:cNvPr id="1027" name="Picture 3" descr="F:\7.0. КУОО ВВП\9. ФОТО МЕРОПРИЯТИЙ ВВ\9. 750 лет А. Невскому. 12.09.2013\IMG_0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909699"/>
            <a:ext cx="1800201" cy="1200135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7.0. КУОО ВВП\9. ФОТО МЕРОПРИЯТИЙ ВВ\9. 750 лет А. Невскому. 12.09.2013\IMG_09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98" y="908720"/>
            <a:ext cx="1821251" cy="121416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7.0. КУОО ВВП\9. ФОТО МЕРОПРИЯТИЙ ВВ\9. 750 лет А. Невскому. 12.09.2013\IMG_09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040166"/>
            <a:ext cx="1800200" cy="1200134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7.0. КУОО ВВП\9. ФОТО МЕРОПРИЯТИЙ ВВ\9. 750 лет А. Невскому. 12.09.2013\IMG_09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98" y="2133419"/>
            <a:ext cx="1821251" cy="126217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7.0. КУОО ВВП\9. ФОТО МЕРОПРИЯТИЙ ВВ\24. 25 лет вывода войск из ДРА. 02.02.2014\DSC095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7" y="3150426"/>
            <a:ext cx="1791805" cy="134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F:\7.0. КУОО ВВП\9. ФОТО МЕРОПРИЯТИЙ ВВ\24. 25 лет вывода войск из ДРА. 02.02.2014\DSC095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2" y="3154945"/>
            <a:ext cx="1785780" cy="1339335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7.0. КУОО ВВП\9. ФОТО МЕРОПРИЯТИЙ ВВ\107. Поездка за кедрами в Североуральск. 23.04.2015\-BX447bHMPU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98" y="3429000"/>
            <a:ext cx="1821251" cy="1065279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7336870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31/2015 (77)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539553" y="4820181"/>
            <a:ext cx="8065996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02.08.2015г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ru-RU" sz="1600" dirty="0">
                <a:solidFill>
                  <a:schemeClr val="tx1"/>
                </a:solidFill>
                <a:effectLst/>
              </a:rPr>
              <a:t>В день 85-летия Воздушно-десантных войск 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участники военно-патриотического клуба совместно с ветеранами местной организации ВВ </a:t>
            </a:r>
            <a:r>
              <a:rPr lang="ru-RU" sz="1600" dirty="0">
                <a:solidFill>
                  <a:schemeClr val="tx1"/>
                </a:solidFill>
                <a:effectLst/>
              </a:rPr>
              <a:t>МВД РФ участвовали в торжественных мероприятиях на городской Аллее Славы.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Ветеранам были </a:t>
            </a:r>
            <a:r>
              <a:rPr lang="ru-RU" sz="1600" dirty="0">
                <a:solidFill>
                  <a:schemeClr val="tx1"/>
                </a:solidFill>
                <a:effectLst/>
              </a:rPr>
              <a:t>адресованы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теплые поздравления, праздничные подарки и цветы.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3" descr="F:\7.0. КУОО ВВП\9. ФОТО МЕРОПРИЯТИЙ ВВ\133. 85 лет ВДВ. 02.08.2015\DSC015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2747797" cy="2060848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:\7.0. КУОО ВВП\9. ФОТО МЕРОПРИЯТИЙ ВВ\133. 85 лет ВДВ. 02.08.2015\DSC01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79"/>
            <a:ext cx="2808311" cy="2106233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:\7.0. КУОО ВВП\9. ФОТО МЕРОПРИЯТИЙ ВВ\133. 85 лет ВДВ. 02.08.2015\DSC015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41" y="548680"/>
            <a:ext cx="5532107" cy="4149080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1496193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32/2015 (78)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534034" y="4869160"/>
            <a:ext cx="8065997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14.08.2015г.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Члены клуба совместно с ветеранами ВВ МВД РФ, «ОФИЦЕРЫ </a:t>
            </a:r>
            <a:r>
              <a:rPr lang="ru-RU" sz="1600" dirty="0">
                <a:solidFill>
                  <a:schemeClr val="tx1"/>
                </a:solidFill>
                <a:effectLst/>
              </a:rPr>
              <a:t>РОССИИ», сотрудниками и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другими студентами </a:t>
            </a:r>
            <a:r>
              <a:rPr lang="ru-RU" sz="1600" dirty="0">
                <a:solidFill>
                  <a:schemeClr val="tx1"/>
                </a:solidFill>
                <a:effectLst/>
              </a:rPr>
              <a:t>Каменск-Уральского агропромышленного техникума приняли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совместное участие </a:t>
            </a:r>
            <a:r>
              <a:rPr lang="ru-RU" sz="1600" dirty="0">
                <a:solidFill>
                  <a:schemeClr val="tx1"/>
                </a:solidFill>
                <a:effectLst/>
              </a:rPr>
              <a:t>в субботнике, который прошел на территории бывшей школы № 60, где планируется открыть современный военно-патриотический клуб для детей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(обеспечена общая явка на важный для города субботник 32 человек). 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7" name="Picture 3" descr="F:\7.0. КУОО ВВП\9. ФОТО МЕРОПРИЯТИЙ ВВ\134. Субботник Уральский Витязь. 14.08.2015\IMG_6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1" y="548679"/>
            <a:ext cx="2992139" cy="1997593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7.0. КУОО ВВП\9. ФОТО МЕРОПРИЯТИЙ ВВ\134. Субботник Уральский Витязь. 14.08.2015\IMG_6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2" y="2564668"/>
            <a:ext cx="2941368" cy="196369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7.0. КУОО ВВП\9. ФОТО МЕРОПРИЯТИЙ ВВ\134. Субботник Уральский Витязь. 14.08.2015\IMG_6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11" y="548679"/>
            <a:ext cx="2136258" cy="1445434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7.0. КУОО ВВП\9. ФОТО МЕРОПРИЯТИЙ ВВ\134. Субботник Уральский Витязь. 14.08.2015\IMG_67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12" y="1762070"/>
            <a:ext cx="2142426" cy="1415238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7.0. КУОО ВВП\9. ФОТО МЕРОПРИЯТИЙ ВВ\134. Субботник Уральский Витязь. 14.08.2015\IMG_67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11" y="3083639"/>
            <a:ext cx="2142427" cy="1430314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7.0. КУОО ВВП\9. ФОТО МЕРОПРИЯТИЙ ВВ\134. Субботник Уральский Витязь. 14.08.2015\IMG_67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93" y="548678"/>
            <a:ext cx="3019694" cy="2015989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7.0. КУОО ВВП\9. ФОТО МЕРОПРИЯТИЙ ВВ\134. Субботник Уральский Витязь. 14.08.2015\IMG_67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69" y="2530134"/>
            <a:ext cx="2993094" cy="199823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2446350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33/2015 (79)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467544" y="4725144"/>
            <a:ext cx="8210013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16.08.2015г. </a:t>
            </a:r>
            <a:r>
              <a:rPr lang="ru-RU" sz="1600" dirty="0">
                <a:solidFill>
                  <a:schemeClr val="tx1"/>
                </a:solidFill>
                <a:effectLst/>
              </a:rPr>
              <a:t>Члены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клуба приняли активное </a:t>
            </a:r>
            <a:r>
              <a:rPr lang="ru-RU" sz="1600" dirty="0">
                <a:solidFill>
                  <a:schemeClr val="tx1"/>
                </a:solidFill>
                <a:effectLst/>
              </a:rPr>
              <a:t>участие в презентации проекта спортивного военно-патриотического клуба «Витязь», которую провел олимпийский чемпион по боксу, регулярный чемпион мира WBA в тяжелом весе Александр </a:t>
            </a:r>
            <a:r>
              <a:rPr lang="ru-RU" sz="1600" dirty="0" err="1">
                <a:solidFill>
                  <a:schemeClr val="tx1"/>
                </a:solidFill>
                <a:effectLst/>
              </a:rPr>
              <a:t>Поветкин</a:t>
            </a:r>
            <a:r>
              <a:rPr lang="ru-RU" sz="1600" dirty="0">
                <a:solidFill>
                  <a:schemeClr val="tx1"/>
                </a:solidFill>
                <a:effectLst/>
              </a:rPr>
              <a:t>,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намеренный </a:t>
            </a:r>
            <a:r>
              <a:rPr lang="ru-RU" sz="1600" dirty="0">
                <a:solidFill>
                  <a:schemeClr val="tx1"/>
                </a:solidFill>
                <a:effectLst/>
              </a:rPr>
              <a:t>организовать в третьем городе Свердловской области бесплатную спортивную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секцию военно-патриотической направленности для подрастающего поколения.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 descr="F:\7.0. КУОО ВВП\9. ФОТО МЕРОПРИЯТИЙ ВВ\135. Пресс-конференция А.Поветкина. 16.08.2015\s611775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0"/>
            <a:ext cx="3600400" cy="2700299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7.0. КУОО ВВП\9. ФОТО МЕРОПРИЯТИЙ ВВ\135. Пресс-конференция А.Поветкина. 16.08.2015\s84025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64103"/>
            <a:ext cx="1546064" cy="1159548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7.0. КУОО ВВП\9. ФОТО МЕРОПРИЯТИЙ ВВ\135. Пресс-конференция А.Поветкина. 16.08.2015\bce615ef-3c1d-4f03-9ee7-1e5fb17df6e3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08" y="3164103"/>
            <a:ext cx="2015654" cy="113471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7.0. КУОО ВВП\9. ФОТО МЕРОПРИЯТИЙ ВВ\135. Пресс-конференция А.Поветкина. 16.08.2015\IMG_20150816_141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11" y="476671"/>
            <a:ext cx="5113346" cy="3835010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191085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183880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24.01.2015г.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Члены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Каменск-Уральской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общественной организации ветеранов войск правопорядка В.Ершов и С.Панкратьев побывали в одной из воинских частей г.Екатеринбурга, куда для прохождения военной службы были призваны члены военно-патриотического клуба «ОДОН» (Каменск-Уральский агропромышленный техникум) И.Антонов и О.Горбунов. Ветераны присутствовали на принятии воспитанниками клуба Военной присяги, передали ребятам поздравления и подарки от организации, а также от педагогов и студентов техникума.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H:\7.0. КУОО ВВП\9. ФОТО МЕРОПРИЯТИЙ ВВ\86. Присяга Антонова И. и Горбунова О. 24.01.2015\Фото\rqe--myHc4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896544" cy="3672408"/>
          </a:xfrm>
          <a:prstGeom prst="rect">
            <a:avLst/>
          </a:prstGeom>
          <a:noFill/>
        </p:spPr>
      </p:pic>
      <p:pic>
        <p:nvPicPr>
          <p:cNvPr id="1028" name="Picture 4" descr="H:\7.0. КУОО ВВП\9. ФОТО МЕРОПРИЯТИЙ ВВ\86. Присяга Антонова И. и Горбунова О. 24.01.2015\Фото\IMG_20150124_112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284984"/>
            <a:ext cx="1512168" cy="850594"/>
          </a:xfrm>
          <a:prstGeom prst="rect">
            <a:avLst/>
          </a:prstGeom>
          <a:noFill/>
        </p:spPr>
      </p:pic>
      <p:pic>
        <p:nvPicPr>
          <p:cNvPr id="1030" name="Picture 6" descr="H:\7.0. КУОО ВВП\9. ФОТО МЕРОПРИЯТИЙ ВВ\86. Присяга Антонова И. и Горбунова О. 24.01.2015\Фото\IMG_20150124_1129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700808"/>
            <a:ext cx="1390655" cy="2472274"/>
          </a:xfrm>
          <a:prstGeom prst="rect">
            <a:avLst/>
          </a:prstGeom>
          <a:noFill/>
        </p:spPr>
      </p:pic>
      <p:pic>
        <p:nvPicPr>
          <p:cNvPr id="1031" name="Picture 7" descr="H:\7.0. КУОО ВВП\9. ФОТО МЕРОПРИЯТИЙ ВВ\86. Присяга Антонова И. и Горбунова О. 24.01.2015\Фото\IMG_20150124_1026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548680"/>
            <a:ext cx="1512168" cy="2688299"/>
          </a:xfrm>
          <a:prstGeom prst="rect">
            <a:avLst/>
          </a:prstGeom>
          <a:noFill/>
        </p:spPr>
      </p:pic>
      <p:pic>
        <p:nvPicPr>
          <p:cNvPr id="12" name="Picture 3" descr="H:\7.0. КУОО ВВП\9. ФОТО МЕРОПРИЯТИЙ ВВ\86. Присяга Антонова И. и Горбунова О. 24.01.2015\Фото\Y1DoC-oYdC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548680"/>
            <a:ext cx="1440158" cy="1080119"/>
          </a:xfrm>
          <a:prstGeom prst="rect">
            <a:avLst/>
          </a:prstGeom>
          <a:noFill/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508104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1/2015 (47)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1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4188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34/2015 (80)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518138" y="4941168"/>
            <a:ext cx="8136904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17-18.09.2015г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>
                <a:solidFill>
                  <a:schemeClr val="tx1"/>
                </a:solidFill>
                <a:effectLst/>
              </a:rPr>
              <a:t>Члены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клуба, </a:t>
            </a:r>
            <a:r>
              <a:rPr lang="ru-RU" sz="1600" dirty="0">
                <a:solidFill>
                  <a:schemeClr val="tx1"/>
                </a:solidFill>
                <a:effectLst/>
              </a:rPr>
              <a:t>совместно с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членами городской </a:t>
            </a:r>
            <a:r>
              <a:rPr lang="ru-RU" sz="1600" dirty="0">
                <a:solidFill>
                  <a:schemeClr val="tx1"/>
                </a:solidFill>
                <a:effectLst/>
              </a:rPr>
              <a:t>организации «ОФИЦЕРЫ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РОССИИ» </a:t>
            </a:r>
            <a:r>
              <a:rPr lang="ru-RU" sz="1600" smtClean="0">
                <a:solidFill>
                  <a:schemeClr val="tx1"/>
                </a:solidFill>
                <a:effectLst/>
              </a:rPr>
              <a:t>и ветеранами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ВВ МВД РФ приняли </a:t>
            </a:r>
            <a:r>
              <a:rPr lang="ru-RU" sz="1600" dirty="0">
                <a:solidFill>
                  <a:schemeClr val="tx1"/>
                </a:solidFill>
                <a:effectLst/>
              </a:rPr>
              <a:t>участие в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организационном сопровождении Регионального </a:t>
            </a:r>
            <a:r>
              <a:rPr lang="ru-RU" sz="1600" dirty="0">
                <a:solidFill>
                  <a:schemeClr val="tx1"/>
                </a:solidFill>
                <a:effectLst/>
              </a:rPr>
              <a:t>этапа Олимпиады профессионального мастерства по профессии «Тракторист-машинист сельскохозяйственного производства» на полях учебного хозяйства Каменск-Уральского агропромышленного техникума. Для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будущих хлеборобов –  </a:t>
            </a:r>
            <a:r>
              <a:rPr lang="ru-RU" sz="1600" dirty="0">
                <a:solidFill>
                  <a:schemeClr val="tx1"/>
                </a:solidFill>
                <a:effectLst/>
              </a:rPr>
              <a:t>были созданы все необходимые условия: развернута палатка, обеспечена работа полевой кухни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. 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9266"/>
              </p:ext>
            </p:extLst>
          </p:nvPr>
        </p:nvGraphicFramePr>
        <p:xfrm>
          <a:off x="3917950" y="7181850"/>
          <a:ext cx="1878186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3" imgW="4533695" imgH="6415848" progId="AcroExch.Document.DC">
                  <p:embed/>
                </p:oleObj>
              </mc:Choice>
              <mc:Fallback>
                <p:oleObj name="Acrobat Document" r:id="rId3" imgW="4533695" imgH="64158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7950" y="7181850"/>
                        <a:ext cx="1878186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\\192.168.0.1\PressCenter\АРХИВ 2014 фото, видео, статьи\153. Олимпиада + комбаин 17-18.09.2015\Фото\DSC_09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78" y="2276872"/>
            <a:ext cx="2730898" cy="181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92.168.0.1\PressCenter\АРХИВ 2014 фото, видео, статьи\153. Олимпиада + комбаин 17-18.09.2015\Фото\DSC_09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9" y="463269"/>
            <a:ext cx="2723056" cy="181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192.168.0.1\PressCenter\АРХИВ 2014 фото, видео, статьи\153. Олимпиада + комбаин 17-18.09.2015\Фото\DSC_09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53" y="2253702"/>
            <a:ext cx="2765746" cy="183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7.0. КУОО ВВП\9. ФОТО МЕРОПРИЯТИЙ ВВ\137. Олимпиада профмастерства ТРАКТОРИСТ 2015\2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53" y="463269"/>
            <a:ext cx="2765746" cy="183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\\192.168.0.1\PressCenter\АРХИВ 2014 фото, видео, статьи\153. Олимпиада + комбаин 17-18.09.2015\Фото\DSC_09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799" y="2253702"/>
            <a:ext cx="2765746" cy="183892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\\192.168.0.1\PressCenter\АРХИВ 2014 фото, видео, статьи\153. Олимпиада + комбаин 17-18.09.2015\Фото\DSC_11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778" y="491609"/>
            <a:ext cx="2765678" cy="183888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\\192.168.0.1\PressCenter\АРХИВ 2014 фото, видео, статьи\153. Олимпиада + комбаин 17-18.09.2015\Фото\DSC_09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1" y="2276872"/>
            <a:ext cx="2730898" cy="181575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\\192.168.0.1\PressCenter\АРХИВ 2014 фото, видео, статьи\153. Олимпиада + комбаин 17-18.09.2015\Фото\DSC_095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6" y="491609"/>
            <a:ext cx="2765679" cy="183888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\\192.168.0.1\PressCenter\АРХИВ 2014 фото, видео, статьи\153. Олимпиада + комбаин 17-18.09.2015\Фото\DSC_09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976" y="2253702"/>
            <a:ext cx="2765746" cy="183892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F:\7.0. КУОО ВВП\9. ФОТО МЕРОПРИЯТИЙ ВВ\137. Олимпиада профмастерства ТРАКТОРИСТ 2015\2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976" y="491609"/>
            <a:ext cx="2765746" cy="183888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9127021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583141" y="4869160"/>
            <a:ext cx="8056440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Июль –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вгуст 2015.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Члены клуба, </a:t>
            </a:r>
            <a:r>
              <a:rPr lang="ru-RU" sz="1600" dirty="0">
                <a:solidFill>
                  <a:schemeClr val="tx1"/>
                </a:solidFill>
                <a:effectLst/>
              </a:rPr>
              <a:t>совместно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 ветеранами из городских организаций «ОФИЦЕРЫ РОССИИ» и ВВ МВД РФ приняли </a:t>
            </a:r>
            <a:r>
              <a:rPr lang="ru-RU" sz="1600" dirty="0">
                <a:solidFill>
                  <a:schemeClr val="tx1"/>
                </a:solidFill>
                <a:effectLst/>
              </a:rPr>
              <a:t>участие в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организации и проведении оздоровительной смены в летнем детском загородном лагере «Салют». </a:t>
            </a:r>
          </a:p>
          <a:p>
            <a:r>
              <a:rPr lang="ru-RU" sz="1600" dirty="0" smtClean="0">
                <a:solidFill>
                  <a:schemeClr val="tx1"/>
                </a:solidFill>
                <a:effectLst/>
              </a:rPr>
              <a:t>По итогам работы с подрастающим поколением многие    из активных участников были награждены почетными грамотами (охват: более 70 чел.).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17271"/>
              </p:ext>
            </p:extLst>
          </p:nvPr>
        </p:nvGraphicFramePr>
        <p:xfrm>
          <a:off x="3917950" y="7181850"/>
          <a:ext cx="1878186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Acrobat Document" r:id="rId3" imgW="4533695" imgH="6415848" progId="AcroExch.Document.DC">
                  <p:embed/>
                </p:oleObj>
              </mc:Choice>
              <mc:Fallback>
                <p:oleObj name="Acrobat Document" r:id="rId3" imgW="4533695" imgH="64158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7950" y="7181850"/>
                        <a:ext cx="1878186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tx2"/>
                </a:solidFill>
                <a:latin typeface="Verdana" pitchFamily="34" charset="0"/>
              </a:rPr>
              <a:t>3</a:t>
            </a:r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5/2015 (81)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3074" name="Picture 2" descr="F:\7.0. КУОО ВВП\9. ФОТО МЕРОПРИЯТИЙ ВВ\0. Сканкопии материалов Каменск-Уральской организации ВВ МВД РФ\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121" y="476672"/>
            <a:ext cx="1512460" cy="205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7.0. КУОО ВВП\9. ФОТО МЕРОПРИЯТИЙ ВВ\0. Сканкопии материалов Каменск-Уральской организации ВВ МВД РФ\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735" y="2528941"/>
            <a:ext cx="1525846" cy="20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7.0. КУОО ВВП\9. ФОТО МЕРОПРИЯТИЙ ВВ\0. Сканкопии материалов Каменск-Уральской организации ВВ МВД РФ\55 -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1" y="471956"/>
            <a:ext cx="6452519" cy="411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2590777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4283968" y="764704"/>
            <a:ext cx="4355613" cy="511256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>
                <a:solidFill>
                  <a:schemeClr val="tx1"/>
                </a:solidFill>
                <a:effectLst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 Член </a:t>
            </a:r>
            <a:r>
              <a:rPr lang="ru-RU" sz="1600" dirty="0">
                <a:solidFill>
                  <a:schemeClr val="tx1"/>
                </a:solidFill>
                <a:effectLst/>
              </a:rPr>
              <a:t>военно-патриотического клуба «ОДОН» (КУАТ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) и Молодежного оперативного отряда «ОФИЦЕРЫ РОССИИ» Сергей Козлов успешно сдал вступительные экзамены и поступил прошедшим летом в Воронежский военный авиационный инженерный институт.</a:t>
            </a:r>
          </a:p>
          <a:p>
            <a:r>
              <a:rPr lang="ru-RU" sz="1600" dirty="0" smtClean="0">
                <a:solidFill>
                  <a:schemeClr val="tx1"/>
                </a:solidFill>
                <a:effectLst/>
              </a:rPr>
              <a:t>   Сергей передает слова благодарности своим наставникам, которые подготовили его к службе в Российской армии, дали необходимые знания, закалили характер и волю. </a:t>
            </a:r>
            <a:r>
              <a:rPr lang="ru-RU" sz="1600" dirty="0">
                <a:solidFill>
                  <a:schemeClr val="tx1"/>
                </a:solidFill>
                <a:effectLst/>
              </a:rPr>
              <a:t>У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же будучи курсантом военного института, Сергей передает огромный привет своим друзьям по молодежному военно-патриотическому движению и советует им как можно более настойчиво овладевает знаниями, активно заниматься военно-прикладными видами спорта и заранее готовиться к вступлению во взрослую жизнь.</a:t>
            </a:r>
          </a:p>
          <a:p>
            <a:r>
              <a:rPr lang="ru-RU" sz="1600" dirty="0">
                <a:solidFill>
                  <a:schemeClr val="tx1"/>
                </a:solidFill>
                <a:effectLst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 По словам Сергея, он абсолютно уверен в том, что выбрал для себя правильный путь – карьеру офицера Российской армии – именно то, о чем он мечтал с самого детства.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719326"/>
              </p:ext>
            </p:extLst>
          </p:nvPr>
        </p:nvGraphicFramePr>
        <p:xfrm>
          <a:off x="3917950" y="7181850"/>
          <a:ext cx="1878186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Acrobat Document" r:id="rId3" imgW="4533695" imgH="6415848" progId="AcroExch.Document.DC">
                  <p:embed/>
                </p:oleObj>
              </mc:Choice>
              <mc:Fallback>
                <p:oleObj name="Acrobat Document" r:id="rId3" imgW="4533695" imgH="64158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7950" y="7181850"/>
                        <a:ext cx="1878186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9" name="Picture 3" descr="F:\7.0. КУОО ВВП\9. ФОТО МЕРОПРИЯТИЙ ВВ\0. Сканкопии материалов Каменск-Уральской организации ВВ МВД РФ\Козлов СВ\IMG_20151001_091412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09" y="514800"/>
            <a:ext cx="3534635" cy="53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365944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535112" y="4883514"/>
            <a:ext cx="8100029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13.10.2015г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Состоялась торжественная презентация совместного проекта </a:t>
            </a:r>
            <a:r>
              <a:rPr lang="ru-RU" sz="1600" dirty="0">
                <a:solidFill>
                  <a:schemeClr val="tx1"/>
                </a:solidFill>
                <a:effectLst/>
              </a:rPr>
              <a:t>Каменск-Уральской общественной организации ветеранов ВВ МВД РФ и Каменск-Уральского агропромышленного техникума по созданию Центра военно-патриотического воспитания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молодежи, который </a:t>
            </a:r>
            <a:r>
              <a:rPr lang="ru-RU" sz="1600" dirty="0">
                <a:solidFill>
                  <a:schemeClr val="tx1"/>
                </a:solidFill>
                <a:effectLst/>
              </a:rPr>
              <a:t>был удостоен гранта Благотворительного фонда «</a:t>
            </a:r>
            <a:r>
              <a:rPr lang="ru-RU" sz="1600" dirty="0" err="1">
                <a:solidFill>
                  <a:schemeClr val="tx1"/>
                </a:solidFill>
                <a:effectLst/>
              </a:rPr>
              <a:t>Синара</a:t>
            </a:r>
            <a:r>
              <a:rPr lang="ru-RU" sz="1600" dirty="0">
                <a:solidFill>
                  <a:schemeClr val="tx1"/>
                </a:solidFill>
                <a:effectLst/>
              </a:rPr>
              <a:t>-Фонд» на сумму 100 000 рублей. На данные средства был оборудован лазерный тир (2 пистолета ПМ и 2 автомата АКМ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). </a:t>
            </a:r>
            <a:r>
              <a:rPr lang="ru-RU" sz="1600" dirty="0">
                <a:solidFill>
                  <a:schemeClr val="tx1"/>
                </a:solidFill>
                <a:effectLst/>
              </a:rPr>
              <a:t>Довольными остались все участники данного финансового проекта, а главное – студенты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техникума – члены ВПК «ОДОН».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608900"/>
              </p:ext>
            </p:extLst>
          </p:nvPr>
        </p:nvGraphicFramePr>
        <p:xfrm>
          <a:off x="3917950" y="7181850"/>
          <a:ext cx="1878186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Acrobat Document" r:id="rId3" imgW="4533695" imgH="6415848" progId="AcroExch.Document.DC">
                  <p:embed/>
                </p:oleObj>
              </mc:Choice>
              <mc:Fallback>
                <p:oleObj name="Acrobat Document" r:id="rId3" imgW="4533695" imgH="64158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7950" y="7181850"/>
                        <a:ext cx="1878186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tx2"/>
                </a:solidFill>
                <a:latin typeface="Verdana" pitchFamily="34" charset="0"/>
              </a:rPr>
              <a:t>3</a:t>
            </a:r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6/2015 (82)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7172" name="Picture 4" descr="F:\7.0. КУОО ВВП\9. ФОТО МЕРОПРИЯТИЙ ВВ\140. Открытие тира 13.10.2015\Фото тир\DSC_03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6" y="2286758"/>
            <a:ext cx="2731475" cy="1816140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7.0. КУОО ВВП\9. ФОТО МЕРОПРИЯТИЙ ВВ\140. Открытие тира 13.10.2015\Фото тир\DSC_03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5" y="514069"/>
            <a:ext cx="2731475" cy="181614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F:\7.0. КУОО ВВП\9. ФОТО МЕРОПРИЯТИЙ ВВ\140. Открытие тира 13.10.2015\Фото тир\DSC_04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54" y="2204864"/>
            <a:ext cx="2854644" cy="1898035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F:\7.0. КУОО ВВП\9. ФОТО МЕРОПРИЯТИЙ ВВ\140. Открытие тира 13.10.2015\Фото тир\DSC_04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199" y="2279121"/>
            <a:ext cx="2742961" cy="182377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F:\7.0. КУОО ВВП\9. ФОТО МЕРОПРИЯТИЙ ВВ\140. Открытие тира 13.10.2015\Фото тир\DSC_049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835" y="514068"/>
            <a:ext cx="2742963" cy="1823779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7.0. КУОО ВВП\9. ФОТО МЕРОПРИЯТИЙ ВВ\140. Открытие тира 13.10.2015\Фото тир\DSC_04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199" y="514070"/>
            <a:ext cx="2742961" cy="1823778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8114379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611559" y="4869160"/>
            <a:ext cx="8028021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12–26.10.2015г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Студенческий </a:t>
            </a:r>
            <a:r>
              <a:rPr lang="ru-RU" sz="1600" dirty="0">
                <a:solidFill>
                  <a:schemeClr val="tx1"/>
                </a:solidFill>
                <a:effectLst/>
              </a:rPr>
              <a:t>отряд Каменск-Уральского агропромышленного техникума,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основу </a:t>
            </a:r>
            <a:r>
              <a:rPr lang="ru-RU" sz="1600" dirty="0">
                <a:solidFill>
                  <a:schemeClr val="tx1"/>
                </a:solidFill>
                <a:effectLst/>
              </a:rPr>
              <a:t>которого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составили </a:t>
            </a:r>
            <a:r>
              <a:rPr lang="ru-RU" sz="1600" dirty="0">
                <a:solidFill>
                  <a:schemeClr val="tx1"/>
                </a:solidFill>
                <a:effectLst/>
              </a:rPr>
              <a:t>члены ВПК «ОДОН» (КУАТ)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- всего 32 участника - под </a:t>
            </a:r>
            <a:r>
              <a:rPr lang="ru-RU" sz="1600" dirty="0">
                <a:solidFill>
                  <a:schemeClr val="tx1"/>
                </a:solidFill>
                <a:effectLst/>
              </a:rPr>
              <a:t>руководством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ветеранов ВВ МВД РФ в течение 2 </a:t>
            </a:r>
            <a:r>
              <a:rPr lang="ru-RU" sz="1600" smtClean="0">
                <a:solidFill>
                  <a:schemeClr val="tx1"/>
                </a:solidFill>
                <a:effectLst/>
              </a:rPr>
              <a:t>недель принимал </a:t>
            </a:r>
            <a:r>
              <a:rPr lang="ru-RU" sz="1600" dirty="0">
                <a:solidFill>
                  <a:schemeClr val="tx1"/>
                </a:solidFill>
                <a:effectLst/>
              </a:rPr>
              <a:t>участие в проведении сельскохозяйственных работ в СПК «</a:t>
            </a:r>
            <a:r>
              <a:rPr lang="ru-RU" sz="1600" dirty="0" err="1">
                <a:solidFill>
                  <a:schemeClr val="tx1"/>
                </a:solidFill>
                <a:effectLst/>
              </a:rPr>
              <a:t>Белореченский</a:t>
            </a:r>
            <a:r>
              <a:rPr lang="ru-RU" sz="1600" dirty="0">
                <a:solidFill>
                  <a:schemeClr val="tx1"/>
                </a:solidFill>
                <a:effectLst/>
              </a:rPr>
              <a:t>». В тяжелых условиях силами уборочного отряда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 полей хозяйства было </a:t>
            </a:r>
            <a:r>
              <a:rPr lang="ru-RU" sz="1600" dirty="0">
                <a:solidFill>
                  <a:schemeClr val="tx1"/>
                </a:solidFill>
                <a:effectLst/>
              </a:rPr>
              <a:t>убрано более 2000 тонн капусты.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538029"/>
              </p:ext>
            </p:extLst>
          </p:nvPr>
        </p:nvGraphicFramePr>
        <p:xfrm>
          <a:off x="3917950" y="7181850"/>
          <a:ext cx="1878186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Acrobat Document" r:id="rId3" imgW="4533695" imgH="6415848" progId="AcroExch.Document.DC">
                  <p:embed/>
                </p:oleObj>
              </mc:Choice>
              <mc:Fallback>
                <p:oleObj name="Acrobat Document" r:id="rId3" imgW="4533695" imgH="64158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7950" y="7181850"/>
                        <a:ext cx="1878186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tx2"/>
                </a:solidFill>
                <a:latin typeface="Verdana" pitchFamily="34" charset="0"/>
              </a:rPr>
              <a:t>3</a:t>
            </a:r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7/2015 (83)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8198" name="Picture 6" descr="F:\7.0. КУОО ВВП\9. ФОТО МЕРОПРИЯТИЙ ВВ\141. Уборка капусты октябрь, 2015\Фото 2\IjC9Zfu-YN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53" y="3144436"/>
            <a:ext cx="2413757" cy="1448254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F:\7.0. КУОО ВВП\9. ФОТО МЕРОПРИЯТИЙ ВВ\141. Уборка капусты октябрь, 2015\Фото 2\pNYY1AbceA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809994"/>
            <a:ext cx="2335019" cy="140101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:\7.0. КУОО ВВП\9. ФОТО МЕРОПРИЯТИЙ ВВ\141. Уборка капусты октябрь, 2015\Фото 2\PYV9O7Myy3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480588"/>
            <a:ext cx="2335019" cy="140101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F:\7.0. КУОО ВВП\9. ФОТО МЕРОПРИЯТИЙ ВВ\141. Уборка капусты октябрь, 2015\Фото 2\pS7_jqk6uWw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985" y="480587"/>
            <a:ext cx="1456907" cy="874145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F:\7.0. КУОО ВВП\9. ФОТО МЕРОПРИЯТИЙ ВВ\141. Уборка капусты октябрь, 2015\Фото 2\Zz0qqGT2M_0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857" y="480588"/>
            <a:ext cx="1152128" cy="69127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F:\7.0. КУОО ВВП\9. ФОТО МЕРОПРИЯТИЙ ВВ\141. Уборка капусты октябрь, 2015\Фото 2\zDGJkamh8h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076" y="480588"/>
            <a:ext cx="965115" cy="579069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7.0. КУОО ВВП\9. ФОТО МЕРОПРИЯТИЙ ВВ\141. Уборка капусты октябрь, 2015\Фото 2\O3rFTrTYjZQ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731" y="480588"/>
            <a:ext cx="1152125" cy="691275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7.0. КУОО ВВП\9. ФОТО МЕРОПРИЯТИЙ ВВ\141. Уборка капусты октябрь, 2015\Фото 2\LmvaxTb52G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80588"/>
            <a:ext cx="1167509" cy="70050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093102"/>
            <a:ext cx="5832646" cy="3499588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3643286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  <a:t/>
            </a:r>
            <a:b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</a:br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  <a:t> </a:t>
            </a:r>
            <a:b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</a:br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  <a:t> </a:t>
            </a:r>
            <a:b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</a:br>
            <a:endParaRPr lang="ru-RU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467545" y="4869160"/>
            <a:ext cx="8172036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28.10–01.11.2015г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>
                <a:solidFill>
                  <a:prstClr val="black"/>
                </a:solidFill>
                <a:effectLst/>
              </a:rPr>
              <a:t>Участие в организации и проведении III Межрегионального турнира по боксу памяти Героя России генерала армии В.П. </a:t>
            </a:r>
            <a:r>
              <a:rPr lang="ru-RU" sz="1600" dirty="0" err="1" smtClean="0">
                <a:solidFill>
                  <a:prstClr val="black"/>
                </a:solidFill>
                <a:effectLst/>
              </a:rPr>
              <a:t>Дубынина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 и первенства </a:t>
            </a:r>
            <a:r>
              <a:rPr lang="ru-RU" sz="1600" dirty="0">
                <a:solidFill>
                  <a:prstClr val="black"/>
                </a:solidFill>
                <a:effectLst/>
              </a:rPr>
              <a:t>ЦС ФСО профсоюзов «РОССИЯ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», </a:t>
            </a:r>
            <a:r>
              <a:rPr lang="ru-RU" sz="1600" dirty="0">
                <a:solidFill>
                  <a:prstClr val="black"/>
                </a:solidFill>
                <a:effectLst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которых участвовало </a:t>
            </a:r>
            <a:r>
              <a:rPr lang="ru-RU" sz="1600" dirty="0">
                <a:solidFill>
                  <a:prstClr val="black"/>
                </a:solidFill>
                <a:effectLst/>
              </a:rPr>
              <a:t>20 команд из 12 регионов РФ, всего – 247 спортсменов. За 5 дней соревнования посетило более 1500 зрителей в возрасте от 5 до 18 лет, которые окунулись в атмосферу спорта, 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патриотизма и </a:t>
            </a:r>
            <a:r>
              <a:rPr lang="ru-RU" sz="1600" dirty="0">
                <a:solidFill>
                  <a:prstClr val="black"/>
                </a:solidFill>
                <a:effectLst/>
              </a:rPr>
              <a:t>здорового образа жизни.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772125"/>
              </p:ext>
            </p:extLst>
          </p:nvPr>
        </p:nvGraphicFramePr>
        <p:xfrm>
          <a:off x="3917950" y="7181850"/>
          <a:ext cx="1878186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Acrobat Document" r:id="rId3" imgW="4533695" imgH="6415848" progId="AcroExch.Document.DC">
                  <p:embed/>
                </p:oleObj>
              </mc:Choice>
              <mc:Fallback>
                <p:oleObj name="Acrobat Document" r:id="rId3" imgW="4533695" imgH="64158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7950" y="7181850"/>
                        <a:ext cx="1878186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323232"/>
                </a:solidFill>
                <a:latin typeface="Verdana" pitchFamily="34" charset="0"/>
              </a:rPr>
              <a:t>38/2015 (84)</a:t>
            </a:r>
            <a:endParaRPr lang="en-US" sz="1600" dirty="0">
              <a:solidFill>
                <a:srgbClr val="323232"/>
              </a:solidFill>
              <a:latin typeface="Verdana" pitchFamily="34" charset="0"/>
            </a:endParaRPr>
          </a:p>
        </p:txBody>
      </p:sp>
      <p:pic>
        <p:nvPicPr>
          <p:cNvPr id="10244" name="Picture 4" descr="F:\7.0. КУОО ВВП\9. ФОТО МЕРОПРИЯТИЙ ВВ\142. Турнир Дубынина. 28.10 - 01.11.2015\1\DSC_12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068960"/>
            <a:ext cx="2267744" cy="1507808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:\7.0. КУОО ВВП\9. ФОТО МЕРОПРИЯТИЙ ВВ\142. Турнир Дубынина. 28.10 - 01.11.2015\1\DSC_13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46" y="3033993"/>
            <a:ext cx="2320334" cy="1542775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F:\7.0. КУОО ВВП\9. ФОТО МЕРОПРИЯТИЙ ВВ\142. Турнир Дубынина. 28.10 - 01.11.2015\1\DSC_13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716239"/>
            <a:ext cx="2228392" cy="1481644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F:\7.0. КУОО ВВП\9. ФОТО МЕРОПРИЯТИЙ ВВ\142. Турнир Дубынина. 28.10 - 01.11.2015\1\DSC_13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47" y="1734697"/>
            <a:ext cx="2320334" cy="154277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F:\7.0. КУОО ВВП\9. ФОТО МЕРОПРИЯТИЙ ВВ\142. Турнир Дубынина. 28.10 - 01.11.2015\1\DSC_136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45" y="511357"/>
            <a:ext cx="2320335" cy="1492973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:\7.0. КУОО ВВП\9. ФОТО МЕРОПРИЯТИЙ ВВ\142. Турнир Дубынина. 28.10 - 01.11.2015\1\DSC_137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1357"/>
            <a:ext cx="2245431" cy="1492973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F:\7.0. КУОО ВВП\9. ФОТО МЕРОПРИЯТИЙ ВВ\142. Турнир Дубынина. 28.10 - 01.11.2015\1\DSC_126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05" y="2054133"/>
            <a:ext cx="3794044" cy="252263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F:\7.0. КУОО ВВП\9. ФОТО МЕРОПРИЯТИЙ ВВ\142. Турнир Дубынина. 28.10 - 01.11.2015\1\DSC_1453 - копия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04" y="511357"/>
            <a:ext cx="3794045" cy="1506295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9404801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  <a:t/>
            </a:r>
            <a:b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</a:br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  <a:t> </a:t>
            </a:r>
            <a:b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</a:br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  <a:t> </a:t>
            </a:r>
            <a:b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</a:br>
            <a:endParaRPr lang="ru-RU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539551" y="4934663"/>
            <a:ext cx="8100029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25.11–28.11.2015г. </a:t>
            </a:r>
            <a:r>
              <a:rPr lang="ru-RU" sz="1600" dirty="0">
                <a:solidFill>
                  <a:prstClr val="black"/>
                </a:solidFill>
                <a:effectLst/>
              </a:rPr>
              <a:t>Участие 4 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студентов </a:t>
            </a:r>
            <a:r>
              <a:rPr lang="ru-RU" sz="1600" dirty="0">
                <a:solidFill>
                  <a:prstClr val="black"/>
                </a:solidFill>
                <a:effectLst/>
              </a:rPr>
              <a:t>– членов ВПК «ОДОН» (КУАТ) в открытом первенстве г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. Екатеринбурга </a:t>
            </a:r>
            <a:r>
              <a:rPr lang="ru-RU" sz="1600" dirty="0">
                <a:solidFill>
                  <a:prstClr val="black"/>
                </a:solidFill>
                <a:effectLst/>
              </a:rPr>
              <a:t>по боксу среди студентов учреждений среднего профессионального 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образования. </a:t>
            </a:r>
            <a:r>
              <a:rPr lang="ru-RU" sz="1600" dirty="0">
                <a:solidFill>
                  <a:prstClr val="black"/>
                </a:solidFill>
                <a:effectLst/>
              </a:rPr>
              <a:t>Заслуженную победу в своей весовой категории одержал студент Каменск-Уральского агропромышленного техникума Тимур Баканов, остальные студенты – получили необходимый для 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своего дальнейшего </a:t>
            </a:r>
            <a:r>
              <a:rPr lang="ru-RU" sz="1600" dirty="0">
                <a:solidFill>
                  <a:prstClr val="black"/>
                </a:solidFill>
                <a:effectLst/>
              </a:rPr>
              <a:t>совершенствования 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спортивный и соревновательный опыт</a:t>
            </a:r>
            <a:r>
              <a:rPr lang="ru-RU" sz="1600" dirty="0">
                <a:solidFill>
                  <a:prstClr val="black"/>
                </a:solidFill>
                <a:effectLst/>
              </a:rPr>
              <a:t>.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524763"/>
              </p:ext>
            </p:extLst>
          </p:nvPr>
        </p:nvGraphicFramePr>
        <p:xfrm>
          <a:off x="3917950" y="7181850"/>
          <a:ext cx="1878186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Acrobat Document" r:id="rId3" imgW="4533695" imgH="6415848" progId="AcroExch.Document.DC">
                  <p:embed/>
                </p:oleObj>
              </mc:Choice>
              <mc:Fallback>
                <p:oleObj name="Acrobat Document" r:id="rId3" imgW="4533695" imgH="64158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7950" y="7181850"/>
                        <a:ext cx="1878186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rgbClr val="323232"/>
                </a:solidFill>
                <a:latin typeface="Verdana" pitchFamily="34" charset="0"/>
              </a:rPr>
              <a:t>3</a:t>
            </a:r>
            <a:r>
              <a:rPr lang="ru-RU" sz="1600" dirty="0" smtClean="0">
                <a:solidFill>
                  <a:srgbClr val="323232"/>
                </a:solidFill>
                <a:latin typeface="Verdana" pitchFamily="34" charset="0"/>
              </a:rPr>
              <a:t>9/2015 (85)</a:t>
            </a:r>
            <a:endParaRPr lang="en-US" sz="1600" dirty="0">
              <a:solidFill>
                <a:srgbClr val="323232"/>
              </a:solidFill>
              <a:latin typeface="Verdana" pitchFamily="34" charset="0"/>
            </a:endParaRPr>
          </a:p>
        </p:txBody>
      </p:sp>
      <p:pic>
        <p:nvPicPr>
          <p:cNvPr id="11266" name="Picture 2" descr="F:\7.0. КУОО ВВП\9. ФОТО МЕРОПРИЯТИЙ ВВ\143. Турнир по боксу в Екб. 25.11.-28.11.2015\DSC019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28" y="548680"/>
            <a:ext cx="5052053" cy="3789039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:\7.0. КУОО ВВП\9. ФОТО МЕРОПРИЯТИЙ ВВ\143. Турнир по боксу в Екб. 25.11.-28.11.2015\DSC019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047976" cy="228598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F:\7.0. КУОО ВВП\9. ФОТО МЕРОПРИЯТИЙ ВВ\143. Турнир по боксу в Екб. 25.11.-28.11.2015\DSC019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51737"/>
            <a:ext cx="3047976" cy="228598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6723338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  <a:t/>
            </a:r>
            <a:b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</a:br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  <a:t> </a:t>
            </a:r>
            <a:b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</a:br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  <a:t> </a:t>
            </a:r>
            <a:b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</a:br>
            <a:endParaRPr lang="ru-RU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467544" y="4869160"/>
            <a:ext cx="8208912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11.12.2015г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>
                <a:solidFill>
                  <a:prstClr val="black"/>
                </a:solidFill>
                <a:effectLst/>
              </a:rPr>
              <a:t>В Каменск-Уральском агропромышленном техникуме состоялось торжественное открытие 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Зала </a:t>
            </a:r>
            <a:r>
              <a:rPr lang="ru-RU" sz="1600" dirty="0">
                <a:solidFill>
                  <a:prstClr val="black"/>
                </a:solidFill>
                <a:effectLst/>
              </a:rPr>
              <a:t>спортивных 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единоборств. </a:t>
            </a:r>
            <a:r>
              <a:rPr lang="ru-RU" sz="1600" dirty="0">
                <a:solidFill>
                  <a:prstClr val="black"/>
                </a:solidFill>
                <a:effectLst/>
              </a:rPr>
              <a:t>Общими усилиями администрации 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техникума, руководства </a:t>
            </a:r>
            <a:r>
              <a:rPr lang="ru-RU" sz="1600" dirty="0">
                <a:solidFill>
                  <a:prstClr val="black"/>
                </a:solidFill>
                <a:effectLst/>
              </a:rPr>
              <a:t>Клуба спортивных единоборств «ГОНГ» (президент – О.В. Шумкова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), членов ВПК «ОДОН» </a:t>
            </a:r>
            <a:r>
              <a:rPr lang="ru-RU" sz="1600" dirty="0">
                <a:solidFill>
                  <a:prstClr val="black"/>
                </a:solidFill>
                <a:effectLst/>
              </a:rPr>
              <a:t>было отремонтировано и оборудовано помещение, в котором 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спортом смогут заниматься все желающие студенты.</a:t>
            </a:r>
            <a:endParaRPr lang="ru-RU" sz="1600" dirty="0">
              <a:solidFill>
                <a:prstClr val="black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515975"/>
              </p:ext>
            </p:extLst>
          </p:nvPr>
        </p:nvGraphicFramePr>
        <p:xfrm>
          <a:off x="3917950" y="7181850"/>
          <a:ext cx="1878186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Acrobat Document" r:id="rId3" imgW="4533695" imgH="6415848" progId="AcroExch.Document.DC">
                  <p:embed/>
                </p:oleObj>
              </mc:Choice>
              <mc:Fallback>
                <p:oleObj name="Acrobat Document" r:id="rId3" imgW="4533695" imgH="64158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7950" y="7181850"/>
                        <a:ext cx="1878186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323232"/>
                </a:solidFill>
                <a:latin typeface="Verdana" pitchFamily="34" charset="0"/>
              </a:rPr>
              <a:t>40/2015 (86)</a:t>
            </a:r>
            <a:endParaRPr lang="en-US" sz="1600" dirty="0">
              <a:solidFill>
                <a:srgbClr val="323232"/>
              </a:solidFill>
              <a:latin typeface="Verdana" pitchFamily="34" charset="0"/>
            </a:endParaRPr>
          </a:p>
        </p:txBody>
      </p:sp>
      <p:pic>
        <p:nvPicPr>
          <p:cNvPr id="12293" name="Picture 5" descr="F:\7.0. КУОО ВВП\9. ФОТО МЕРОПРИЯТИЙ ВВ\144. Открытие Зала единоборств в КУАТ. 11.12.2015\DSC_20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08757"/>
            <a:ext cx="3816424" cy="253751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F:\7.0. КУОО ВВП\9. ФОТО МЕРОПРИЯТИЙ ВВ\144. Открытие Зала единоборств в КУАТ. 11.12.2015\DSC_20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8" y="476672"/>
            <a:ext cx="1765066" cy="117358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F:\7.0. КУОО ВВП\9. ФОТО МЕРОПРИЯТИЙ ВВ\144. Открытие Зала единоборств в КУАТ. 11.12.2015\DSC_20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515" y="476672"/>
            <a:ext cx="1765065" cy="117358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:\7.0. КУОО ВВП\9. ФОТО МЕРОПРИЯТИЙ ВВ\144. Открытие Зала единоборств в КУАТ. 11.12.2015\DSC_20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2304258" cy="153208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  <p:pic>
        <p:nvPicPr>
          <p:cNvPr id="8197" name="Picture 5" descr="F:\7.0. КУОО ВВП\9. ФОТО МЕРОПРИЯТИЙ ВВ\144. Открытие Зала единоборств в КУАТ. 11.12.2015\DSC_204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50255"/>
            <a:ext cx="4355612" cy="2896018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:\7.0. КУОО ВВП\9. ФОТО МЕРОПРИЯТИЙ ВВ\144. Открытие Зала единоборств в КУАТ. 11.12.2015\DSC_203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476672"/>
            <a:ext cx="2304256" cy="1532085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522089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lnSpc>
                <a:spcPts val="1600"/>
              </a:lnSpc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  <a:t/>
            </a:r>
            <a:b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</a:br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  <a:t> </a:t>
            </a:r>
            <a:b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</a:br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  <a:t> </a:t>
            </a:r>
            <a:b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libri"/>
              </a:rPr>
            </a:br>
            <a:endParaRPr lang="ru-RU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Заголовок 20"/>
          <p:cNvSpPr txBox="1">
            <a:spLocks/>
          </p:cNvSpPr>
          <p:nvPr/>
        </p:nvSpPr>
        <p:spPr>
          <a:xfrm>
            <a:off x="467544" y="4869160"/>
            <a:ext cx="8326262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11.12.2015г</a:t>
            </a: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>
                <a:solidFill>
                  <a:prstClr val="black"/>
                </a:solidFill>
                <a:effectLst/>
              </a:rPr>
              <a:t>В Каменск-Уральском агропромышленном техникуме 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во время церемонии торжественного открытия Зала </a:t>
            </a:r>
            <a:r>
              <a:rPr lang="ru-RU" sz="1600" dirty="0">
                <a:solidFill>
                  <a:prstClr val="black"/>
                </a:solidFill>
                <a:effectLst/>
              </a:rPr>
              <a:t>спортивных </a:t>
            </a:r>
            <a:r>
              <a:rPr lang="ru-RU" sz="1600" dirty="0" smtClean="0">
                <a:solidFill>
                  <a:prstClr val="black"/>
                </a:solidFill>
                <a:effectLst/>
              </a:rPr>
              <a:t>единоборств – 5 наиболее достойных и подготовленных членов ВПК «ОДОН», пользуясь присутствием председателя президиума Свердловского отделения «ОФИЦЕРЫ РОССИИ» полковника В.А. Елфимова были представлены ему как кандидаты для вступления в Молодежный оперативный отряд.</a:t>
            </a:r>
            <a:endParaRPr lang="ru-RU" sz="1600" dirty="0">
              <a:solidFill>
                <a:prstClr val="black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986800"/>
              </p:ext>
            </p:extLst>
          </p:nvPr>
        </p:nvGraphicFramePr>
        <p:xfrm>
          <a:off x="3917950" y="7181850"/>
          <a:ext cx="1878186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Acrobat Document" r:id="rId3" imgW="4533695" imgH="6415848" progId="AcroExch.Document.DC">
                  <p:embed/>
                </p:oleObj>
              </mc:Choice>
              <mc:Fallback>
                <p:oleObj name="Acrobat Document" r:id="rId3" imgW="4533695" imgH="64158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7950" y="7181850"/>
                        <a:ext cx="1878186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323232"/>
                </a:solidFill>
                <a:latin typeface="Verdana" pitchFamily="34" charset="0"/>
              </a:rPr>
              <a:t>41/2015 </a:t>
            </a:r>
            <a:r>
              <a:rPr lang="ru-RU" sz="1600" smtClean="0">
                <a:solidFill>
                  <a:srgbClr val="323232"/>
                </a:solidFill>
                <a:latin typeface="Verdana" pitchFamily="34" charset="0"/>
              </a:rPr>
              <a:t>(87)</a:t>
            </a:r>
            <a:endParaRPr lang="en-US" sz="1600" dirty="0">
              <a:solidFill>
                <a:srgbClr val="323232"/>
              </a:solidFill>
              <a:latin typeface="Verdana" pitchFamily="34" charset="0"/>
            </a:endParaRPr>
          </a:p>
        </p:txBody>
      </p:sp>
      <p:pic>
        <p:nvPicPr>
          <p:cNvPr id="14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  <p:pic>
        <p:nvPicPr>
          <p:cNvPr id="9223" name="Picture 7" descr="F:\7.0. КУОО ВВП\9. ФОТО МЕРОПРИЯТИЙ ВВ\145. Вечер встречи и награждение в КУАТ. 11.12.2015\DSC_21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934" y="500308"/>
            <a:ext cx="1634490" cy="108676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:\7.0. КУОО ВВП\9. ФОТО МЕРОПРИЯТИЙ ВВ\144 и 145\1\DSC_21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57" y="1577900"/>
            <a:ext cx="1669367" cy="110995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:\7.0. КУОО ВВП\9. ФОТО МЕРОПРИЯТИЙ ВВ\144 и 145\1\DSC_21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27" y="500308"/>
            <a:ext cx="3843079" cy="2555239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F:\7.0. КУОО ВВП\9. ФОТО МЕРОПРИЯТИЙ ВВ\145. Вечер встречи и награждение в КУАТ. 11.12.2015\DSC_21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20959"/>
            <a:ext cx="2880320" cy="1915106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:\7.0. КУОО ВВП\9. ФОТО МЕРОПРИЯТИЙ ВВ\144. Открытие Зала единоборств в КУАТ. 11.12.2015\DSC_212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104" y="2620959"/>
            <a:ext cx="2880320" cy="191510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F:\7.0. КУОО ВВП\9. ФОТО МЕРОПРИЯТИЙ ВВ\145. Вечер встречи и награждение в КУАТ. 11.12.2015\DSC_212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8660" y="1176512"/>
            <a:ext cx="4035756" cy="2683348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695904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183880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01.02.2015г.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Совместное участие с педагогами Каменск-Уральского агропромышленного техникума и членами военно-патриотического клуба «ОДОН» (Каменск-Уральский агропромышленный техникум) в торжественном митинге, посвященном дню рождения генерала армии В.П.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Дубынина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. Было организовано возложение цветов к памятнику    В.П.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Дубынину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, а также вручены цветы присутствующим ветеранам в знак их  уважения.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2/2015 (48)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050" name="Picture 2" descr="H:\7.0. КУОО ВВП\9. ФОТО МЕРОПРИЯТИЙ ВВ\87. День рождения ВП. Дубынина. 01.02.2015\IMG_20150201_11260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3388749" cy="1440160"/>
          </a:xfrm>
          <a:prstGeom prst="rect">
            <a:avLst/>
          </a:prstGeom>
          <a:noFill/>
        </p:spPr>
      </p:pic>
      <p:pic>
        <p:nvPicPr>
          <p:cNvPr id="2051" name="Picture 3" descr="H:\7.0. КУОО ВВП\9. ФОТО МЕРОПРИЯТИЙ ВВ\87. День рождения ВП. Дубынина. 01.02.2015\IMG_20150201_112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3360374" cy="2520280"/>
          </a:xfrm>
          <a:prstGeom prst="rect">
            <a:avLst/>
          </a:prstGeom>
          <a:noFill/>
        </p:spPr>
      </p:pic>
      <p:pic>
        <p:nvPicPr>
          <p:cNvPr id="2052" name="Picture 4" descr="H:\7.0. КУОО ВВП\9. ФОТО МЕРОПРИЯТИЙ ВВ\87. День рождения ВП. Дубынина. 01.02.2015\IMG_20150201_112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9926" y="548680"/>
            <a:ext cx="2400267" cy="1800200"/>
          </a:xfrm>
          <a:prstGeom prst="rect">
            <a:avLst/>
          </a:prstGeom>
          <a:noFill/>
        </p:spPr>
      </p:pic>
      <p:pic>
        <p:nvPicPr>
          <p:cNvPr id="2053" name="Picture 5" descr="H:\7.0. КУОО ВВП\9. ФОТО МЕРОПРИЯТИЙ ВВ\87. День рождения ВП. Дубынина. 01.02.2015\IMG_20150201_1126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924944"/>
            <a:ext cx="2232248" cy="1674186"/>
          </a:xfrm>
          <a:prstGeom prst="rect">
            <a:avLst/>
          </a:prstGeom>
          <a:noFill/>
        </p:spPr>
      </p:pic>
      <p:pic>
        <p:nvPicPr>
          <p:cNvPr id="1026" name="Picture 2" descr="H:\7.0. КУОО ВВП\9. ФОТО МЕРОПРИЯТИЙ ВВ\87. День рождения ВП. Дубынина. 01.02.2015\IMG_20150201_1126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7386" y="548681"/>
            <a:ext cx="2260016" cy="2304256"/>
          </a:xfrm>
          <a:prstGeom prst="rect">
            <a:avLst/>
          </a:prstGeom>
          <a:noFill/>
        </p:spPr>
      </p:pic>
      <p:pic>
        <p:nvPicPr>
          <p:cNvPr id="1027" name="Picture 3" descr="H:\7.0. КУОО ВВП\9. ФОТО МЕРОПРИЯТИЙ ВВ\87. День рождения ВП. Дубынина. 01.02.2015\IMG_20150201_112637 -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9" y="2420888"/>
            <a:ext cx="2376263" cy="2236795"/>
          </a:xfrm>
          <a:prstGeom prst="rect">
            <a:avLst/>
          </a:prstGeom>
          <a:noFill/>
        </p:spPr>
      </p:pic>
      <p:pic>
        <p:nvPicPr>
          <p:cNvPr id="11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7386" y="5960233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395536" y="4869160"/>
            <a:ext cx="8352928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08.02.2015г.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 с СРОО «Клуб спортивных единоборств «ГОНГ», РООСО ВЛВ «Витязи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Синары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»,  СРО «Союз десантников России»,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К-Уральской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общественной организацией ветеранов войск правопорядка в г.Каменск-Уральский клуб участвовал в городском турнире по боксу среди юношей и девушек 1999–2004 г.р. посвященном 26-ой годовщине вывода Советских войск из Афганистана. Турнир посетило более  300 зрителей, основную массу которых составляла молодежь в возрасте до 12–16 лет.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3/2015 (49)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6" name="Picture 2" descr="H:\7.0. КУОО ВВП\9. ФОТО МЕРОПРИЯТИЙ ВВ\90. Городской турнир по боксу на призу ГОНГа. 08.02.2015\Лучшее (micro)\IMG_8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492896"/>
            <a:ext cx="2498529" cy="1873896"/>
          </a:xfrm>
          <a:prstGeom prst="rect">
            <a:avLst/>
          </a:prstGeom>
          <a:noFill/>
        </p:spPr>
      </p:pic>
      <p:pic>
        <p:nvPicPr>
          <p:cNvPr id="1027" name="Picture 3" descr="H:\7.0. КУОО ВВП\9. ФОТО МЕРОПРИЯТИЙ ВВ\90. Городской турнир по боксу на призу ГОНГа. 08.02.2015\Лучшее (micro)\IMG_8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512676"/>
            <a:ext cx="2736304" cy="2052228"/>
          </a:xfrm>
          <a:prstGeom prst="rect">
            <a:avLst/>
          </a:prstGeom>
          <a:noFill/>
        </p:spPr>
      </p:pic>
      <p:pic>
        <p:nvPicPr>
          <p:cNvPr id="1028" name="Picture 4" descr="H:\7.0. КУОО ВВП\9. ФОТО МЕРОПРИЯТИЙ ВВ\90. Городской турнир по боксу на призу ГОНГа. 08.02.2015\Лучшее (micro)\IMG_86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510898"/>
            <a:ext cx="2520280" cy="1890209"/>
          </a:xfrm>
          <a:prstGeom prst="rect">
            <a:avLst/>
          </a:prstGeom>
          <a:noFill/>
        </p:spPr>
      </p:pic>
      <p:pic>
        <p:nvPicPr>
          <p:cNvPr id="1030" name="Picture 6" descr="H:\7.0. КУОО ВВП\9. ФОТО МЕРОПРИЯТИЙ ВВ\90. Городской турнир по боксу на призу ГОНГа. 08.02.2015\Лучшее (micro)\IMG_87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530678"/>
            <a:ext cx="2736304" cy="2052228"/>
          </a:xfrm>
          <a:prstGeom prst="rect">
            <a:avLst/>
          </a:prstGeom>
          <a:noFill/>
        </p:spPr>
      </p:pic>
      <p:pic>
        <p:nvPicPr>
          <p:cNvPr id="16" name="Picture 5" descr="H:\7.0. КУОО ВВП\9. ФОТО МЕРОПРИЯТИЙ ВВ\90. Городской турнир по боксу на призу ГОНГа. 08.02.2015\Лучшее (micro)\IMG_89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5829" y="2078850"/>
            <a:ext cx="3048339" cy="2286254"/>
          </a:xfrm>
          <a:prstGeom prst="rect">
            <a:avLst/>
          </a:prstGeom>
          <a:noFill/>
        </p:spPr>
      </p:pic>
      <p:pic>
        <p:nvPicPr>
          <p:cNvPr id="1031" name="Picture 7" descr="H:\7.0. КУОО ВВП\9. ФОТО МЕРОПРИЯТИЙ ВВ\90. Городской турнир по боксу на призу ГОНГа. 08.02.2015\Лучшее (micro)\IMG_88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3864" y="1412776"/>
            <a:ext cx="1248138" cy="936104"/>
          </a:xfrm>
          <a:prstGeom prst="rect">
            <a:avLst/>
          </a:prstGeom>
          <a:noFill/>
        </p:spPr>
      </p:pic>
      <p:pic>
        <p:nvPicPr>
          <p:cNvPr id="1032" name="Picture 8" descr="H:\7.0. КУОО ВВП\9. ФОТО МЕРОПРИЯТИЙ ВВ\90. Городской турнир по боксу на призу ГОНГа. 08.02.2015\Лучшее (micro)\IMG_20150208_1419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1431810"/>
            <a:ext cx="1224136" cy="900554"/>
          </a:xfrm>
          <a:prstGeom prst="rect">
            <a:avLst/>
          </a:prstGeom>
          <a:noFill/>
        </p:spPr>
      </p:pic>
      <p:pic>
        <p:nvPicPr>
          <p:cNvPr id="1033" name="Picture 9" descr="H:\7.0. КУОО ВВП\9. ФОТО МЕРОПРИЯТИЙ ВВ\90. Городской турнир по боксу на призу ГОНГа. 08.02.2015\Лучшее (micro)\IMG_20150208_1049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476672"/>
            <a:ext cx="1224136" cy="918102"/>
          </a:xfrm>
          <a:prstGeom prst="rect">
            <a:avLst/>
          </a:prstGeom>
          <a:noFill/>
        </p:spPr>
      </p:pic>
      <p:pic>
        <p:nvPicPr>
          <p:cNvPr id="1034" name="Picture 10" descr="H:\7.0. КУОО ВВП\9. ФОТО МЕРОПРИЯТИЙ ВВ\90. Городской турнир по боксу на призу ГОНГа. 08.02.2015\Лучшее (micro)\IMG_87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476672"/>
            <a:ext cx="1248139" cy="936104"/>
          </a:xfrm>
          <a:prstGeom prst="rect">
            <a:avLst/>
          </a:prstGeom>
          <a:noFill/>
        </p:spPr>
      </p:pic>
      <p:pic>
        <p:nvPicPr>
          <p:cNvPr id="15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611560" y="4869160"/>
            <a:ext cx="8039864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18-19.02.2015г.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Совместное участие с членами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Каменск-Уральской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общественной организации ветеранов войск правопорядка в городских военно-прикладных соревнованиях «А ну-ка, парни!» в рамках Месячника защитников Отечества (охват – 18 молодых людей из числа студентов К-Уральского агропромышленного техникума).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4/2015 (50)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26" name="Picture 2" descr="H:\7.0. КУОО ВВП\9. ФОТО МЕРОПРИЯТИЙ ВВ\92.  А ну-ка, парни !\IMG_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18115"/>
            <a:ext cx="1872208" cy="2496277"/>
          </a:xfrm>
          <a:prstGeom prst="rect">
            <a:avLst/>
          </a:prstGeom>
          <a:noFill/>
        </p:spPr>
      </p:pic>
      <p:pic>
        <p:nvPicPr>
          <p:cNvPr id="2" name="Picture 3" descr="H:\7.0. КУОО ВВП\9. ФОТО МЕРОПРИЯТИЙ ВВ\92.  А ну-ка, парни !\IMG_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492896"/>
            <a:ext cx="1728192" cy="2304256"/>
          </a:xfrm>
          <a:prstGeom prst="rect">
            <a:avLst/>
          </a:prstGeom>
          <a:noFill/>
        </p:spPr>
      </p:pic>
      <p:pic>
        <p:nvPicPr>
          <p:cNvPr id="3" name="Picture 4" descr="H:\7.0. КУОО ВВП\9. ФОТО МЕРОПРИЯТИЙ ВВ\92.  А ну-ка, парни !\IMG_0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988840"/>
            <a:ext cx="2160240" cy="2880320"/>
          </a:xfrm>
          <a:prstGeom prst="rect">
            <a:avLst/>
          </a:prstGeom>
          <a:noFill/>
        </p:spPr>
      </p:pic>
      <p:pic>
        <p:nvPicPr>
          <p:cNvPr id="1029" name="Picture 5" descr="H:\7.0. КУОО ВВП\9. ФОТО МЕРОПРИЯТИЙ ВВ\92.  А ну-ка, парни !\IMG_00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44824"/>
            <a:ext cx="2227176" cy="2969568"/>
          </a:xfrm>
          <a:prstGeom prst="rect">
            <a:avLst/>
          </a:prstGeom>
          <a:noFill/>
        </p:spPr>
      </p:pic>
      <p:pic>
        <p:nvPicPr>
          <p:cNvPr id="4" name="Picture 6" descr="H:\7.0. КУОО ВВП\9. ФОТО МЕРОПРИЯТИЙ ВВ\92.  А ну-ка, парни !\IMG_00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1700" y="476672"/>
            <a:ext cx="1633110" cy="2177480"/>
          </a:xfrm>
          <a:prstGeom prst="rect">
            <a:avLst/>
          </a:prstGeom>
          <a:noFill/>
        </p:spPr>
      </p:pic>
      <p:pic>
        <p:nvPicPr>
          <p:cNvPr id="6" name="Picture 8" descr="H:\7.0. КУОО ВВП\9. ФОТО МЕРОПРИЯТИЙ ВВ\92.  А ну-ка, парни !\IMG_01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476672"/>
            <a:ext cx="1584176" cy="2112235"/>
          </a:xfrm>
          <a:prstGeom prst="rect">
            <a:avLst/>
          </a:prstGeom>
          <a:noFill/>
        </p:spPr>
      </p:pic>
      <p:pic>
        <p:nvPicPr>
          <p:cNvPr id="1033" name="Picture 9" descr="H:\7.0. КУОО ВВП\9. ФОТО МЕРОПРИЯТИЙ ВВ\92.  А ну-ка, парни !\IMG_01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620688"/>
            <a:ext cx="1687116" cy="2249488"/>
          </a:xfrm>
          <a:prstGeom prst="rect">
            <a:avLst/>
          </a:prstGeom>
          <a:noFill/>
        </p:spPr>
      </p:pic>
      <p:pic>
        <p:nvPicPr>
          <p:cNvPr id="1034" name="Picture 10" descr="H:\7.0. КУОО ВВП\9. ФОТО МЕРОПРИЯТИЙ ВВ\92.  А ну-ка, парни !\wZ6eVs1n78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476672"/>
            <a:ext cx="1584176" cy="2112235"/>
          </a:xfrm>
          <a:prstGeom prst="rect">
            <a:avLst/>
          </a:prstGeom>
          <a:noFill/>
        </p:spPr>
      </p:pic>
      <p:pic>
        <p:nvPicPr>
          <p:cNvPr id="1035" name="Picture 11" descr="H:\7.0. КУОО ВВП\9. ФОТО МЕРОПРИЯТИЙ ВВ\92.  А ну-ка, парни !\IMG_009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476672"/>
            <a:ext cx="1350151" cy="1800201"/>
          </a:xfrm>
          <a:prstGeom prst="rect">
            <a:avLst/>
          </a:prstGeom>
          <a:noFill/>
        </p:spPr>
      </p:pic>
      <p:pic>
        <p:nvPicPr>
          <p:cNvPr id="14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539552" y="4869160"/>
            <a:ext cx="8111872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20.02.2015г.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Совместное участие с членами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Каменск-Уральской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общественной организацией ветеранов войск правопорядка в городских военно-прикладных соревнованиях «А ну-ка, девушки!» в рамках Месячника защитников Отечества на базе СТК «Румб» (участие 6 девушек – студенток К-Уральского аграрного техникума).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5/2015 (51)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051" name="Picture 3" descr="H:\7.0. КУОО ВВП\9. ФОТО МЕРОПРИЯТИЙ ВВ\93. А ну-ка, девушки!\82D6DKtNI5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2952328" cy="1660685"/>
          </a:xfrm>
          <a:prstGeom prst="rect">
            <a:avLst/>
          </a:prstGeom>
          <a:noFill/>
        </p:spPr>
      </p:pic>
      <p:pic>
        <p:nvPicPr>
          <p:cNvPr id="2052" name="Picture 4" descr="H:\7.0. КУОО ВВП\9. ФОТО МЕРОПРИЯТИЙ ВВ\93. А ну-ка, девушки!\L9o8jcSlJK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4035939" cy="2270216"/>
          </a:xfrm>
          <a:prstGeom prst="rect">
            <a:avLst/>
          </a:prstGeom>
          <a:noFill/>
        </p:spPr>
      </p:pic>
      <p:pic>
        <p:nvPicPr>
          <p:cNvPr id="2053" name="Picture 5" descr="H:\7.0. КУОО ВВП\9. ФОТО МЕРОПРИЯТИЙ ВВ\93. А ну-ка, девушки!\leldYxc6-0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548680"/>
            <a:ext cx="1664183" cy="936103"/>
          </a:xfrm>
          <a:prstGeom prst="rect">
            <a:avLst/>
          </a:prstGeom>
          <a:noFill/>
        </p:spPr>
      </p:pic>
      <p:pic>
        <p:nvPicPr>
          <p:cNvPr id="2054" name="Picture 6" descr="H:\7.0. КУОО ВВП\9. ФОТО МЕРОПРИЯТИЙ ВВ\93. А ну-ка, девушки!\ME4z_kn8bk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2776428"/>
            <a:ext cx="1800200" cy="1012612"/>
          </a:xfrm>
          <a:prstGeom prst="rect">
            <a:avLst/>
          </a:prstGeom>
          <a:noFill/>
        </p:spPr>
      </p:pic>
      <p:pic>
        <p:nvPicPr>
          <p:cNvPr id="2055" name="Picture 7" descr="H:\7.0. КУОО ВВП\9. ФОТО МЕРОПРИЯТИЙ ВВ\93. А ну-ка, девушки!\ms-8kkbE7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132856"/>
            <a:ext cx="1619672" cy="911066"/>
          </a:xfrm>
          <a:prstGeom prst="rect">
            <a:avLst/>
          </a:prstGeom>
          <a:noFill/>
        </p:spPr>
      </p:pic>
      <p:pic>
        <p:nvPicPr>
          <p:cNvPr id="2056" name="Picture 8" descr="H:\7.0. КУОО ВВП\9. ФОТО МЕРОПРИЯТИЙ ВВ\93. А ну-ка, девушки!\nfzojNoL8m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068960"/>
            <a:ext cx="1596685" cy="898135"/>
          </a:xfrm>
          <a:prstGeom prst="rect">
            <a:avLst/>
          </a:prstGeom>
          <a:noFill/>
        </p:spPr>
      </p:pic>
      <p:pic>
        <p:nvPicPr>
          <p:cNvPr id="2057" name="Picture 9" descr="H:\7.0. КУОО ВВП\9. ФОТО МЕРОПРИЯТИЙ ВВ\93. А ну-ка, девушки!\NpLfgAcS-s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4005064"/>
            <a:ext cx="1584176" cy="891100"/>
          </a:xfrm>
          <a:prstGeom prst="rect">
            <a:avLst/>
          </a:prstGeom>
          <a:noFill/>
        </p:spPr>
      </p:pic>
      <p:pic>
        <p:nvPicPr>
          <p:cNvPr id="2058" name="Picture 10" descr="H:\7.0. КУОО ВВП\9. ФОТО МЕРОПРИЯТИЙ ВВ\93. А ну-ка, девушки!\OmMn__HJpbw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3861048"/>
            <a:ext cx="1784198" cy="1003612"/>
          </a:xfrm>
          <a:prstGeom prst="rect">
            <a:avLst/>
          </a:prstGeom>
          <a:noFill/>
        </p:spPr>
      </p:pic>
      <p:pic>
        <p:nvPicPr>
          <p:cNvPr id="2059" name="Picture 11" descr="H:\7.0. КУОО ВВП\9. ФОТО МЕРОПРИЯТИЙ ВВ\93. А ну-ка, девушки!\pjg6pxo-TEw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1556793"/>
            <a:ext cx="1224136" cy="688577"/>
          </a:xfrm>
          <a:prstGeom prst="rect">
            <a:avLst/>
          </a:prstGeom>
          <a:noFill/>
        </p:spPr>
      </p:pic>
      <p:pic>
        <p:nvPicPr>
          <p:cNvPr id="2060" name="Picture 12" descr="H:\7.0. КУОО ВВП\9. ФОТО МЕРОПРИЯТИЙ ВВ\93. А ну-ка, девушки!\TaGPB3ibAJ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476672" y="332656"/>
            <a:ext cx="1408157" cy="792088"/>
          </a:xfrm>
          <a:prstGeom prst="rect">
            <a:avLst/>
          </a:prstGeom>
          <a:noFill/>
        </p:spPr>
      </p:pic>
      <p:pic>
        <p:nvPicPr>
          <p:cNvPr id="25" name="Picture 2" descr="H:\7.0. КУОО ВВП\9. ФОТО МЕРОПРИЯТИЙ ВВ\93. А ну-ка, девушки!\_lCzxAbwZxc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3728" y="2215828"/>
            <a:ext cx="4680520" cy="2632793"/>
          </a:xfrm>
          <a:prstGeom prst="rect">
            <a:avLst/>
          </a:prstGeom>
          <a:noFill/>
        </p:spPr>
      </p:pic>
      <p:pic>
        <p:nvPicPr>
          <p:cNvPr id="16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067944" y="260648"/>
            <a:ext cx="2232248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lnSpc>
                <a:spcPts val="1600"/>
              </a:lnSpc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539552" y="4869160"/>
            <a:ext cx="8111872" cy="105156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22.02.2015г.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Участие в организованных РООСО «Витязи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Синары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», «Ассоциация Спецназ», СК «Агат»,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Каменск-Уральской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общественной организацией ветеранов войск правопорядка городских соревнований по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страйкболу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(охват: более 80 подростков старшего школьного возраста). По итогам соревнований команда Каменск-Уральского агропромышленного техникума (рук. член организации В.В. 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Чечиль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) заняла 3 место.</a:t>
            </a: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796136" y="6021288"/>
            <a:ext cx="2997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tx2"/>
                </a:solidFill>
                <a:latin typeface="Verdana" pitchFamily="34" charset="0"/>
              </a:rPr>
              <a:t>6/2015 (52)</a:t>
            </a:r>
            <a:endParaRPr lang="en-US" sz="16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060" name="Picture 12" descr="H:\7.0. КУОО ВВП\9. ФОТО МЕРОПРИЯТИЙ ВВ\93. А ну-ка, девушки!\TaGPB3ibAJ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332656"/>
            <a:ext cx="1408157" cy="792088"/>
          </a:xfrm>
          <a:prstGeom prst="rect">
            <a:avLst/>
          </a:prstGeom>
          <a:noFill/>
        </p:spPr>
      </p:pic>
      <p:pic>
        <p:nvPicPr>
          <p:cNvPr id="1027" name="Picture 3" descr="H:\7.0. КУОО ВВП\9. ФОТО МЕРОПРИЯТИЙ ВВ\94. Страйкбол 22.02.2015\Фото\Новая папка\IMG_9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2784309" cy="2088232"/>
          </a:xfrm>
          <a:prstGeom prst="rect">
            <a:avLst/>
          </a:prstGeom>
          <a:noFill/>
        </p:spPr>
      </p:pic>
      <p:pic>
        <p:nvPicPr>
          <p:cNvPr id="1028" name="Picture 4" descr="H:\7.0. КУОО ВВП\9. ФОТО МЕРОПРИЯТИЙ ВВ\94. Страйкбол 22.02.2015\Фото\Новая папка\IMG_9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76672"/>
            <a:ext cx="2822056" cy="2116542"/>
          </a:xfrm>
          <a:prstGeom prst="rect">
            <a:avLst/>
          </a:prstGeom>
          <a:noFill/>
        </p:spPr>
      </p:pic>
      <p:pic>
        <p:nvPicPr>
          <p:cNvPr id="1030" name="Picture 6" descr="H:\7.0. КУОО ВВП\9. ФОТО МЕРОПРИЯТИЙ ВВ\94. Страйкбол 22.02.2015\Фото\Новая папка\IMG_9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76672"/>
            <a:ext cx="2520280" cy="1890210"/>
          </a:xfrm>
          <a:prstGeom prst="rect">
            <a:avLst/>
          </a:prstGeom>
          <a:noFill/>
        </p:spPr>
      </p:pic>
      <p:pic>
        <p:nvPicPr>
          <p:cNvPr id="23" name="Picture 2" descr="H:\7.0. КУОО ВВП\9. ФОТО МЕРОПРИЯТИЙ ВВ\94. Страйкбол 22.02.2015\Фото\Новая папка\IMG_93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11827" y="2348880"/>
            <a:ext cx="2990075" cy="2242556"/>
          </a:xfrm>
          <a:prstGeom prst="rect">
            <a:avLst/>
          </a:prstGeom>
          <a:noFill/>
        </p:spPr>
      </p:pic>
      <p:pic>
        <p:nvPicPr>
          <p:cNvPr id="1031" name="Picture 7" descr="H:\7.0. КУОО ВВП\9. ФОТО МЕРОПРИЯТИЙ ВВ\94. Страйкбол 22.02.2015\Фото\Новая папка\IMG_93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2636912"/>
            <a:ext cx="2592288" cy="1944216"/>
          </a:xfrm>
          <a:prstGeom prst="rect">
            <a:avLst/>
          </a:prstGeom>
          <a:noFill/>
        </p:spPr>
      </p:pic>
      <p:pic>
        <p:nvPicPr>
          <p:cNvPr id="1032" name="Picture 8" descr="H:\7.0. КУОО ВВП\9. ФОТО МЕРОПРИЯТИЙ ВВ\94. Страйкбол 22.02.2015\Фото\Новая папка\IMG_937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2636912"/>
            <a:ext cx="2496278" cy="1872208"/>
          </a:xfrm>
          <a:prstGeom prst="rect">
            <a:avLst/>
          </a:prstGeom>
          <a:noFill/>
        </p:spPr>
      </p:pic>
      <p:pic>
        <p:nvPicPr>
          <p:cNvPr id="1033" name="Picture 9" descr="H:\7.0. КУОО ВВП\9. ФОТО МЕРОПРИЯТИЙ ВВ\94. Страйкбол 22.02.2015\Фото\Новая папка\IMG_94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7664" y="2114854"/>
            <a:ext cx="1525912" cy="1144434"/>
          </a:xfrm>
          <a:prstGeom prst="rect">
            <a:avLst/>
          </a:prstGeom>
          <a:noFill/>
        </p:spPr>
      </p:pic>
      <p:pic>
        <p:nvPicPr>
          <p:cNvPr id="1034" name="Picture 10" descr="H:\7.0. КУОО ВВП\9. ФОТО МЕРОПРИЯТИЙ ВВ\94. Страйкбол 22.02.2015\Фото\Новая папка\IMG_934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1981146"/>
            <a:ext cx="1512168" cy="1134126"/>
          </a:xfrm>
          <a:prstGeom prst="rect">
            <a:avLst/>
          </a:prstGeom>
          <a:noFill/>
        </p:spPr>
      </p:pic>
      <p:pic>
        <p:nvPicPr>
          <p:cNvPr id="14" name="Picture 2" descr="H:\ВВ МВД РФ\1. КУОО ВВ МВД РФ\Наклейки и др\Обложка_КУАТ_ОДОН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5955315"/>
            <a:ext cx="720080" cy="510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790232"/>
      </p:ext>
    </p:extLst>
  </p:cSld>
  <p:clrMapOvr>
    <a:masterClrMapping/>
  </p:clrMapOvr>
  <p:transition spd="slow" advClick="0" advTm="5318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2507</TotalTime>
  <Words>2776</Words>
  <Application>Microsoft Office PowerPoint</Application>
  <PresentationFormat>Экран (4:3)</PresentationFormat>
  <Paragraphs>175</Paragraphs>
  <Slides>48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Аспект</vt:lpstr>
      <vt:lpstr>Acrobat Document</vt:lpstr>
      <vt:lpstr> </vt:lpstr>
      <vt:lpstr>Военно-патриотический клуб «ОДОН» Каменск-Уральский агропромышленный техникум (дата создания: 01 сентября 2013 года)</vt:lpstr>
      <vt:lpstr>          </vt:lpstr>
      <vt:lpstr>24.01.2015г. Члены Каменск-Уральской общественной организации ветеранов войск правопорядка В.Ершов и С.Панкратьев побывали в одной из воинских частей г.Екатеринбурга, куда для прохождения военной службы были призваны члены военно-патриотического клуба «ОДОН» (Каменск-Уральский агропромышленный техникум) И.Антонов и О.Горбунов. Ветераны присутствовали на принятии воспитанниками клуба Военной присяги, передали ребятам поздравления и подарки от организации, а также от педагогов и студентов техникума.</vt:lpstr>
      <vt:lpstr>01.02.2015г. Совместное участие с педагогами Каменск-Уральского агропромышленного техникума и членами военно-патриотического клуба «ОДОН» (Каменск-Уральский агропромышленный техникум) в торжественном митинге, посвященном дню рождения генерала армии В.П. Дубынина. Было организовано возложение цветов к памятнику    В.П. Дубынину, а также вручены цветы присутствующим ветеранам в знак их  уважения.</vt:lpstr>
      <vt:lpstr>08.02.2015г. Совместно с СРОО «Клуб спортивных единоборств «ГОНГ», РООСО ВЛВ «Витязи Синары»,  СРО «Союз десантников России», К-Уральской общественной организацией ветеранов войск правопорядка в г.Каменск-Уральский клуб участвовал в городском турнире по боксу среди юношей и девушек 1999–2004 г.р. посвященном 26-ой годовщине вывода Советских войск из Афганистана. Турнир посетило более  300 зрителей, основную массу которых составляла молодежь в возрасте до 12–16 лет.</vt:lpstr>
      <vt:lpstr>18-19.02.2015г. Совместное участие с членами Каменск-Уральской общественной организации ветеранов войск правопорядка в городских военно-прикладных соревнованиях «А ну-ка, парни!» в рамках Месячника защитников Отечества (охват – 18 молодых людей из числа студентов К-Уральского агропромышленного техникума).</vt:lpstr>
      <vt:lpstr>20.02.2015г. Совместное участие с членами Каменск-Уральской общественной организацией ветеранов войск правопорядка в городских военно-прикладных соревнованиях «А ну-ка, девушки!» в рамках Месячника защитников Отечества на базе СТК «Румб» (участие 6 девушек – студенток К-Уральского аграрного техникума).</vt:lpstr>
      <vt:lpstr>22.02.2015г. Участие в организованных РООСО «Витязи Синары», «Ассоциация Спецназ», СК «Агат», Каменск-Уральской общественной организацией ветеранов войск правопорядка городских соревнований по страйкболу (охват: более 80 подростков старшего школьного возраста). По итогам соревнований команда Каменск-Уральского агропромышленного техникума (рук. член организации В.В. Чечиль) заняла 3 место.</vt:lpstr>
      <vt:lpstr>25-27.02.2015г. Члены клуба и ветераны войск правопорядка выступили организаторами военно-патриотической игры «Курс молодого бойца», посвященной 70-й годовщине Победы в Великой Отечественной войне. На базе Центра внешкольной работы  учащиеся из 24 городских школ Синарского и Красногорского районов попробовали пройти несколько специально разработанных для них этапов: полосу препятствий, сборку-разборку автомата, метание гранаты, викторину на знание текстов военных песен и др. (охват – более 270 школьников различного возраста). </vt:lpstr>
      <vt:lpstr>26.02.2015г. В рамках Месячника защитника Отчества члены клуба и ветераны войск правопорядка провели Урок мужества для учащихся СОШ «Рыбниковская». Во время мероприятия школьники узнали о том, какие профессии и специальности можно освоить в Каменск-Уральском агропромышленном техникуме, многие из которых связаны с управлением и обслуживание различных транспортных средств, и поэтому очень ценятся в армии. Затем, всем желающим была предоставлена возможность собственноручно собрать и разобрать автомат, а также задать ветеранам войск правопорядка вопросы о службе в рядах РА (охват – более 40 чел.). </vt:lpstr>
      <vt:lpstr>02.03.2015. Совместное участие со студентами Каменск-Уральского агропромышленного техникума в Окружных Молодежных инклюзивных играх на базе городской школы        № 31. Данные игры были организованы с целью единения общества в вопросах доверия и взаимоуважения между молодыми людей с инвалидностью и их здоровыми сверстниками (охват: 8 команд участников, более 90 подростков  в возрасте 13–16 лет).</vt:lpstr>
      <vt:lpstr>03.03.2015. На общем собрании Каменск-Уральской общественной организации ветеранов войск правопорядка одному из наиболее активных членов военно-патриотического клуба – С.В. Козлову была выдана рекомендация для поступления в военное училище. Данный случай стал первым, когда воспитанник клуба удостоился такой чести. Данная С.В. Козлову рекомендация была согласована на заседании Бюро Свердловской областной общественной организации ветеранов и инвалидов ОВД И ВВ. </vt:lpstr>
      <vt:lpstr>Презентация PowerPoint</vt:lpstr>
      <vt:lpstr>12.03.2015г. Совместно с ветеранами ВВ МВД РФ г.Каменск-Уральского и в тесном взаимодействии с офицерами 63 ОФПС по Свердловской области был проведен урок патриотизма в детском саду № 93 (г.Каменск-Уральский). Совместно разработанная программа была очень интересной и зрелищной: показательные выступления, рассказы о правильных действиях при ЧС, спортивные состязания, демонстрация оружия и др. – все это очень понравилось и детям, и педагогам детского сада (охват: более 50 детей).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</dc:creator>
  <cp:lastModifiedBy>Директор</cp:lastModifiedBy>
  <cp:revision>317</cp:revision>
  <dcterms:created xsi:type="dcterms:W3CDTF">2014-03-29T05:12:03Z</dcterms:created>
  <dcterms:modified xsi:type="dcterms:W3CDTF">2015-12-18T10:25:52Z</dcterms:modified>
</cp:coreProperties>
</file>